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32"/>
  </p:notesMasterIdLst>
  <p:sldIdLst>
    <p:sldId id="256" r:id="rId2"/>
    <p:sldId id="321" r:id="rId3"/>
    <p:sldId id="324" r:id="rId4"/>
    <p:sldId id="261" r:id="rId5"/>
    <p:sldId id="289" r:id="rId6"/>
    <p:sldId id="322" r:id="rId7"/>
    <p:sldId id="329" r:id="rId8"/>
    <p:sldId id="330" r:id="rId9"/>
    <p:sldId id="331" r:id="rId10"/>
    <p:sldId id="332" r:id="rId11"/>
    <p:sldId id="333" r:id="rId12"/>
    <p:sldId id="305" r:id="rId13"/>
    <p:sldId id="302" r:id="rId14"/>
    <p:sldId id="318" r:id="rId15"/>
    <p:sldId id="352" r:id="rId16"/>
    <p:sldId id="351" r:id="rId17"/>
    <p:sldId id="334" r:id="rId18"/>
    <p:sldId id="337" r:id="rId19"/>
    <p:sldId id="338" r:id="rId20"/>
    <p:sldId id="339" r:id="rId21"/>
    <p:sldId id="346" r:id="rId22"/>
    <p:sldId id="347" r:id="rId23"/>
    <p:sldId id="342" r:id="rId24"/>
    <p:sldId id="353" r:id="rId25"/>
    <p:sldId id="344" r:id="rId26"/>
    <p:sldId id="348" r:id="rId27"/>
    <p:sldId id="349" r:id="rId28"/>
    <p:sldId id="308" r:id="rId29"/>
    <p:sldId id="336" r:id="rId30"/>
    <p:sldId id="335"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6600FF"/>
    <a:srgbClr val="9966FF"/>
    <a:srgbClr val="CC00FF"/>
    <a:srgbClr val="99FF99"/>
    <a:srgbClr val="FFCC99"/>
    <a:srgbClr val="1B6DE5"/>
    <a:srgbClr val="FF9999"/>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753" autoAdjust="0"/>
  </p:normalViewPr>
  <p:slideViewPr>
    <p:cSldViewPr>
      <p:cViewPr varScale="1">
        <p:scale>
          <a:sx n="48" d="100"/>
          <a:sy n="48" d="100"/>
        </p:scale>
        <p:origin x="852"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swaqainabete-tuisese\Documents\SUES\Sovi\CCDF\Threats%20to%20ENV_Sovi_SES_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swaqainabete-tuisese\Documents\SUES\Sovi\CCDF\Threats%20to%20ENV_Sovi_SES_2013_06022015%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47153939417365E-2"/>
          <c:y val="9.4528510564993423E-2"/>
          <c:w val="0.86455384788163636"/>
          <c:h val="0.89369611241697244"/>
        </c:manualLayout>
      </c:layout>
      <c:pieChart>
        <c:varyColors val="1"/>
        <c:ser>
          <c:idx val="0"/>
          <c:order val="0"/>
          <c:dPt>
            <c:idx val="0"/>
            <c:bubble3D val="0"/>
            <c:spPr>
              <a:pattFill prst="pct90">
                <a:fgClr>
                  <a:srgbClr val="92D050"/>
                </a:fgClr>
                <a:bgClr>
                  <a:schemeClr val="bg1"/>
                </a:bgClr>
              </a:pattFill>
            </c:spPr>
            <c:extLst>
              <c:ext xmlns:c16="http://schemas.microsoft.com/office/drawing/2014/chart" uri="{C3380CC4-5D6E-409C-BE32-E72D297353CC}">
                <c16:uniqueId val="{00000001-D756-4B7C-AA5F-DA5B48186300}"/>
              </c:ext>
            </c:extLst>
          </c:dPt>
          <c:dPt>
            <c:idx val="1"/>
            <c:bubble3D val="0"/>
            <c:spPr>
              <a:pattFill prst="pct50">
                <a:fgClr>
                  <a:srgbClr val="C00000"/>
                </a:fgClr>
                <a:bgClr>
                  <a:schemeClr val="bg1"/>
                </a:bgClr>
              </a:pattFill>
            </c:spPr>
            <c:extLst>
              <c:ext xmlns:c16="http://schemas.microsoft.com/office/drawing/2014/chart" uri="{C3380CC4-5D6E-409C-BE32-E72D297353CC}">
                <c16:uniqueId val="{00000003-D756-4B7C-AA5F-DA5B48186300}"/>
              </c:ext>
            </c:extLst>
          </c:dPt>
          <c:dPt>
            <c:idx val="2"/>
            <c:bubble3D val="0"/>
            <c:spPr>
              <a:pattFill prst="pct10">
                <a:fgClr>
                  <a:schemeClr val="bg2">
                    <a:lumMod val="25000"/>
                  </a:schemeClr>
                </a:fgClr>
                <a:bgClr>
                  <a:schemeClr val="bg1"/>
                </a:bgClr>
              </a:pattFill>
            </c:spPr>
            <c:extLst>
              <c:ext xmlns:c16="http://schemas.microsoft.com/office/drawing/2014/chart" uri="{C3380CC4-5D6E-409C-BE32-E72D297353CC}">
                <c16:uniqueId val="{00000005-D756-4B7C-AA5F-DA5B48186300}"/>
              </c:ext>
            </c:extLst>
          </c:dPt>
          <c:dPt>
            <c:idx val="3"/>
            <c:bubble3D val="0"/>
            <c:spPr>
              <a:pattFill prst="sphere">
                <a:fgClr>
                  <a:srgbClr val="FFC000"/>
                </a:fgClr>
                <a:bgClr>
                  <a:schemeClr val="bg1"/>
                </a:bgClr>
              </a:pattFill>
            </c:spPr>
            <c:extLst>
              <c:ext xmlns:c16="http://schemas.microsoft.com/office/drawing/2014/chart" uri="{C3380CC4-5D6E-409C-BE32-E72D297353CC}">
                <c16:uniqueId val="{00000007-D756-4B7C-AA5F-DA5B48186300}"/>
              </c:ext>
            </c:extLst>
          </c:dPt>
          <c:dPt>
            <c:idx val="4"/>
            <c:bubble3D val="0"/>
            <c:spPr>
              <a:solidFill>
                <a:srgbClr val="FF0000">
                  <a:alpha val="60000"/>
                </a:srgbClr>
              </a:solidFill>
            </c:spPr>
            <c:extLst>
              <c:ext xmlns:c16="http://schemas.microsoft.com/office/drawing/2014/chart" uri="{C3380CC4-5D6E-409C-BE32-E72D297353CC}">
                <c16:uniqueId val="{00000009-D756-4B7C-AA5F-DA5B48186300}"/>
              </c:ext>
            </c:extLst>
          </c:dPt>
          <c:dPt>
            <c:idx val="5"/>
            <c:bubble3D val="0"/>
            <c:spPr>
              <a:pattFill prst="shingle">
                <a:fgClr>
                  <a:srgbClr val="92D050"/>
                </a:fgClr>
                <a:bgClr>
                  <a:schemeClr val="bg1"/>
                </a:bgClr>
              </a:pattFill>
            </c:spPr>
            <c:extLst>
              <c:ext xmlns:c16="http://schemas.microsoft.com/office/drawing/2014/chart" uri="{C3380CC4-5D6E-409C-BE32-E72D297353CC}">
                <c16:uniqueId val="{0000000B-D756-4B7C-AA5F-DA5B48186300}"/>
              </c:ext>
            </c:extLst>
          </c:dPt>
          <c:dPt>
            <c:idx val="6"/>
            <c:bubble3D val="0"/>
            <c:spPr>
              <a:pattFill prst="solidDmnd">
                <a:fgClr>
                  <a:schemeClr val="accent6">
                    <a:lumMod val="50000"/>
                  </a:schemeClr>
                </a:fgClr>
                <a:bgClr>
                  <a:schemeClr val="bg1"/>
                </a:bgClr>
              </a:pattFill>
            </c:spPr>
            <c:extLst>
              <c:ext xmlns:c16="http://schemas.microsoft.com/office/drawing/2014/chart" uri="{C3380CC4-5D6E-409C-BE32-E72D297353CC}">
                <c16:uniqueId val="{0000000D-D756-4B7C-AA5F-DA5B48186300}"/>
              </c:ext>
            </c:extLst>
          </c:dPt>
          <c:dPt>
            <c:idx val="7"/>
            <c:bubble3D val="0"/>
            <c:spPr>
              <a:solidFill>
                <a:srgbClr val="FF0000"/>
              </a:solidFill>
            </c:spPr>
            <c:extLst>
              <c:ext xmlns:c16="http://schemas.microsoft.com/office/drawing/2014/chart" uri="{C3380CC4-5D6E-409C-BE32-E72D297353CC}">
                <c16:uniqueId val="{0000000F-D756-4B7C-AA5F-DA5B48186300}"/>
              </c:ext>
            </c:extLst>
          </c:dPt>
          <c:dLbls>
            <c:dLbl>
              <c:idx val="0"/>
              <c:tx>
                <c:rich>
                  <a:bodyPr/>
                  <a:lstStyle/>
                  <a:p>
                    <a:r>
                      <a:rPr lang="en-US" sz="1600" b="1" dirty="0"/>
                      <a:t>Unsustainable Logging
25%</a:t>
                    </a:r>
                    <a:endParaRPr lang="en-US" sz="16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56-4B7C-AA5F-DA5B48186300}"/>
                </c:ext>
              </c:extLst>
            </c:dLbl>
            <c:dLbl>
              <c:idx val="1"/>
              <c:tx>
                <c:rich>
                  <a:bodyPr/>
                  <a:lstStyle/>
                  <a:p>
                    <a:r>
                      <a:rPr lang="en-US" sz="1600" b="0" dirty="0"/>
                      <a:t>Unsustainable Resource Use
32%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56-4B7C-AA5F-DA5B48186300}"/>
                </c:ext>
              </c:extLst>
            </c:dLbl>
            <c:dLbl>
              <c:idx val="2"/>
              <c:tx>
                <c:rich>
                  <a:bodyPr/>
                  <a:lstStyle/>
                  <a:p>
                    <a:r>
                      <a:rPr lang="en-US" sz="1600" b="1" dirty="0"/>
                      <a:t>Arg. Expansion
17%</a:t>
                    </a:r>
                    <a:endParaRPr lang="en-US" sz="16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56-4B7C-AA5F-DA5B48186300}"/>
                </c:ext>
              </c:extLst>
            </c:dLbl>
            <c:dLbl>
              <c:idx val="3"/>
              <c:tx>
                <c:rich>
                  <a:bodyPr/>
                  <a:lstStyle/>
                  <a:p>
                    <a:r>
                      <a:rPr lang="en-US" sz="1600" b="1" dirty="0"/>
                      <a:t>Roaming Cows
11%</a:t>
                    </a:r>
                    <a:endParaRPr lang="en-US" sz="16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756-4B7C-AA5F-DA5B48186300}"/>
                </c:ext>
              </c:extLst>
            </c:dLbl>
            <c:dLbl>
              <c:idx val="4"/>
              <c:tx>
                <c:rich>
                  <a:bodyPr/>
                  <a:lstStyle/>
                  <a:p>
                    <a:r>
                      <a:rPr lang="en-US" sz="1600" b="1" dirty="0"/>
                      <a:t>Burning
9%</a:t>
                    </a:r>
                    <a:endParaRPr lang="en-US" sz="16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756-4B7C-AA5F-DA5B48186300}"/>
                </c:ext>
              </c:extLst>
            </c:dLbl>
            <c:dLbl>
              <c:idx val="5"/>
              <c:layout>
                <c:manualLayout>
                  <c:x val="-0.13017922525516487"/>
                  <c:y val="1.2018795664401833E-2"/>
                </c:manualLayout>
              </c:layout>
              <c:tx>
                <c:rich>
                  <a:bodyPr/>
                  <a:lstStyle/>
                  <a:p>
                    <a:r>
                      <a:rPr lang="en-US" sz="1600" b="1" dirty="0"/>
                      <a:t>Traditional Res. Use
3%</a:t>
                    </a:r>
                    <a:endParaRPr lang="en-US" sz="16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756-4B7C-AA5F-DA5B48186300}"/>
                </c:ext>
              </c:extLst>
            </c:dLbl>
            <c:dLbl>
              <c:idx val="6"/>
              <c:layout>
                <c:manualLayout>
                  <c:x val="3.44501275220628E-2"/>
                  <c:y val="5.2522254081631382E-4"/>
                </c:manualLayout>
              </c:layout>
              <c:tx>
                <c:rich>
                  <a:bodyPr/>
                  <a:lstStyle/>
                  <a:p>
                    <a:r>
                      <a:rPr lang="en-US" sz="1400" b="1" dirty="0"/>
                      <a:t>Internal/External Disputes
2%</a:t>
                    </a:r>
                    <a:endParaRPr lang="en-US" sz="14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756-4B7C-AA5F-DA5B48186300}"/>
                </c:ext>
              </c:extLst>
            </c:dLbl>
            <c:dLbl>
              <c:idx val="7"/>
              <c:tx>
                <c:rich>
                  <a:bodyPr/>
                  <a:lstStyle/>
                  <a:p>
                    <a:r>
                      <a:rPr lang="en-US" sz="1400" b="1" dirty="0"/>
                      <a:t>Road Dev.
1%</a:t>
                    </a:r>
                    <a:endParaRPr lang="en-US" sz="14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756-4B7C-AA5F-DA5B48186300}"/>
                </c:ext>
              </c:extLst>
            </c:dLbl>
            <c:spPr>
              <a:noFill/>
              <a:ln>
                <a:noFill/>
              </a:ln>
              <a:effectLst/>
            </c:spPr>
            <c:txPr>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Sheet1!$J$3:$J$10</c:f>
              <c:strCache>
                <c:ptCount val="8"/>
                <c:pt idx="0">
                  <c:v>Unsustainable Logging</c:v>
                </c:pt>
                <c:pt idx="1">
                  <c:v>Unsustainable Resource Use</c:v>
                </c:pt>
                <c:pt idx="2">
                  <c:v>Arg. Expansion</c:v>
                </c:pt>
                <c:pt idx="3">
                  <c:v>Roaming Cows</c:v>
                </c:pt>
                <c:pt idx="4">
                  <c:v>Burning</c:v>
                </c:pt>
                <c:pt idx="5">
                  <c:v>Traditional Res. Use</c:v>
                </c:pt>
                <c:pt idx="6">
                  <c:v>Internal/External Disputes</c:v>
                </c:pt>
                <c:pt idx="7">
                  <c:v>Road Dev.</c:v>
                </c:pt>
              </c:strCache>
            </c:strRef>
          </c:cat>
          <c:val>
            <c:numRef>
              <c:f>Sheet1!$K$3:$K$10</c:f>
              <c:numCache>
                <c:formatCode>0%</c:formatCode>
                <c:ptCount val="8"/>
                <c:pt idx="0">
                  <c:v>0.3224555856669678</c:v>
                </c:pt>
                <c:pt idx="1">
                  <c:v>0.41237579042457095</c:v>
                </c:pt>
                <c:pt idx="2">
                  <c:v>0.2261178861788618</c:v>
                </c:pt>
                <c:pt idx="3">
                  <c:v>0.14724480578139115</c:v>
                </c:pt>
                <c:pt idx="4">
                  <c:v>0.12037037037037036</c:v>
                </c:pt>
                <c:pt idx="5">
                  <c:v>3.282143932550436E-2</c:v>
                </c:pt>
                <c:pt idx="6">
                  <c:v>3.2520325203252036E-2</c:v>
                </c:pt>
                <c:pt idx="7">
                  <c:v>8.130081300813009E-3</c:v>
                </c:pt>
              </c:numCache>
            </c:numRef>
          </c:val>
          <c:extLst>
            <c:ext xmlns:c16="http://schemas.microsoft.com/office/drawing/2014/chart" uri="{C3380CC4-5D6E-409C-BE32-E72D297353CC}">
              <c16:uniqueId val="{00000010-D756-4B7C-AA5F-DA5B4818630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wishlist!$B$1</c:f>
              <c:strCache>
                <c:ptCount val="1"/>
                <c:pt idx="0">
                  <c:v>Community</c:v>
                </c:pt>
              </c:strCache>
            </c:strRef>
          </c:tx>
          <c:spPr>
            <a:pattFill prst="trellis">
              <a:fgClr>
                <a:schemeClr val="accent6">
                  <a:lumMod val="75000"/>
                </a:schemeClr>
              </a:fgClr>
              <a:bgClr>
                <a:schemeClr val="bg1"/>
              </a:bgClr>
            </a:pattFill>
          </c:spPr>
          <c:invertIfNegative val="0"/>
          <c:cat>
            <c:strRef>
              <c:f>wishlist!$A$2:$A$19</c:f>
              <c:strCache>
                <c:ptCount val="18"/>
                <c:pt idx="0">
                  <c:v>Scholarship</c:v>
                </c:pt>
                <c:pt idx="1">
                  <c:v>Road Infrastructure</c:v>
                </c:pt>
                <c:pt idx="2">
                  <c:v>Community Hall</c:v>
                </c:pt>
                <c:pt idx="3">
                  <c:v>Village Carrier (transport) </c:v>
                </c:pt>
                <c:pt idx="4">
                  <c:v>Skills Training</c:v>
                </c:pt>
                <c:pt idx="5">
                  <c:v>Health Assistance</c:v>
                </c:pt>
                <c:pt idx="6">
                  <c:v>Agriculture Input</c:v>
                </c:pt>
                <c:pt idx="7">
                  <c:v>Relocation</c:v>
                </c:pt>
                <c:pt idx="8">
                  <c:v>Housing</c:v>
                </c:pt>
                <c:pt idx="9">
                  <c:v>Flood Gates</c:v>
                </c:pt>
                <c:pt idx="10">
                  <c:v>Water Tank</c:v>
                </c:pt>
                <c:pt idx="11">
                  <c:v>Unity</c:v>
                </c:pt>
                <c:pt idx="12">
                  <c:v>New Business</c:v>
                </c:pt>
                <c:pt idx="13">
                  <c:v>Toilet (Flush)</c:v>
                </c:pt>
                <c:pt idx="14">
                  <c:v>Social welfare</c:v>
                </c:pt>
                <c:pt idx="15">
                  <c:v>Church (chairs &amp; tiles)</c:v>
                </c:pt>
                <c:pt idx="16">
                  <c:v>Footpaths</c:v>
                </c:pt>
                <c:pt idx="17">
                  <c:v>-Govt assistance, FEA assistance, Transportation Purposes, School Infrastructure</c:v>
                </c:pt>
              </c:strCache>
            </c:strRef>
          </c:cat>
          <c:val>
            <c:numRef>
              <c:f>wishlist!$B$2:$B$19</c:f>
              <c:numCache>
                <c:formatCode>0%</c:formatCode>
                <c:ptCount val="18"/>
                <c:pt idx="0">
                  <c:v>0.23862152458879518</c:v>
                </c:pt>
                <c:pt idx="1">
                  <c:v>4.5418719211822653E-2</c:v>
                </c:pt>
                <c:pt idx="2">
                  <c:v>2.9901477832512312E-2</c:v>
                </c:pt>
                <c:pt idx="3">
                  <c:v>4.2857142857142858E-2</c:v>
                </c:pt>
                <c:pt idx="4">
                  <c:v>0.1674054437672205</c:v>
                </c:pt>
                <c:pt idx="5">
                  <c:v>9.911664022710194E-2</c:v>
                </c:pt>
                <c:pt idx="6">
                  <c:v>0.1089655172413793</c:v>
                </c:pt>
                <c:pt idx="7">
                  <c:v>2.0935960591133004E-2</c:v>
                </c:pt>
                <c:pt idx="8">
                  <c:v>2.8078817733990145E-2</c:v>
                </c:pt>
                <c:pt idx="9">
                  <c:v>1.7857142857142856E-2</c:v>
                </c:pt>
                <c:pt idx="10">
                  <c:v>1.6231527093596061E-2</c:v>
                </c:pt>
                <c:pt idx="11">
                  <c:v>3.5714285714285713E-3</c:v>
                </c:pt>
                <c:pt idx="12">
                  <c:v>8.5221674876847283E-3</c:v>
                </c:pt>
                <c:pt idx="13">
                  <c:v>3.4729064039408862E-2</c:v>
                </c:pt>
                <c:pt idx="14">
                  <c:v>7.7093596059113296E-3</c:v>
                </c:pt>
                <c:pt idx="15">
                  <c:v>1.3472906403940887E-2</c:v>
                </c:pt>
                <c:pt idx="16">
                  <c:v>0.01</c:v>
                </c:pt>
                <c:pt idx="17">
                  <c:v>0.11165442097353258</c:v>
                </c:pt>
              </c:numCache>
            </c:numRef>
          </c:val>
          <c:extLst>
            <c:ext xmlns:c16="http://schemas.microsoft.com/office/drawing/2014/chart" uri="{C3380CC4-5D6E-409C-BE32-E72D297353CC}">
              <c16:uniqueId val="{00000000-A01F-4C02-9DE7-53131562283D}"/>
            </c:ext>
          </c:extLst>
        </c:ser>
        <c:ser>
          <c:idx val="1"/>
          <c:order val="1"/>
          <c:tx>
            <c:strRef>
              <c:f>wishlist!$C$1</c:f>
              <c:strCache>
                <c:ptCount val="1"/>
                <c:pt idx="0">
                  <c:v>Household</c:v>
                </c:pt>
              </c:strCache>
            </c:strRef>
          </c:tx>
          <c:spPr>
            <a:pattFill prst="lgCheck">
              <a:fgClr>
                <a:schemeClr val="accent6">
                  <a:lumMod val="50000"/>
                </a:schemeClr>
              </a:fgClr>
              <a:bgClr>
                <a:schemeClr val="bg1"/>
              </a:bgClr>
            </a:pattFill>
          </c:spPr>
          <c:invertIfNegative val="0"/>
          <c:cat>
            <c:strRef>
              <c:f>wishlist!$A$2:$A$19</c:f>
              <c:strCache>
                <c:ptCount val="18"/>
                <c:pt idx="0">
                  <c:v>Scholarship</c:v>
                </c:pt>
                <c:pt idx="1">
                  <c:v>Road Infrastructure</c:v>
                </c:pt>
                <c:pt idx="2">
                  <c:v>Community Hall</c:v>
                </c:pt>
                <c:pt idx="3">
                  <c:v>Village Carrier (transport) </c:v>
                </c:pt>
                <c:pt idx="4">
                  <c:v>Skills Training</c:v>
                </c:pt>
                <c:pt idx="5">
                  <c:v>Health Assistance</c:v>
                </c:pt>
                <c:pt idx="6">
                  <c:v>Agriculture Input</c:v>
                </c:pt>
                <c:pt idx="7">
                  <c:v>Relocation</c:v>
                </c:pt>
                <c:pt idx="8">
                  <c:v>Housing</c:v>
                </c:pt>
                <c:pt idx="9">
                  <c:v>Flood Gates</c:v>
                </c:pt>
                <c:pt idx="10">
                  <c:v>Water Tank</c:v>
                </c:pt>
                <c:pt idx="11">
                  <c:v>Unity</c:v>
                </c:pt>
                <c:pt idx="12">
                  <c:v>New Business</c:v>
                </c:pt>
                <c:pt idx="13">
                  <c:v>Toilet (Flush)</c:v>
                </c:pt>
                <c:pt idx="14">
                  <c:v>Social welfare</c:v>
                </c:pt>
                <c:pt idx="15">
                  <c:v>Church (chairs &amp; tiles)</c:v>
                </c:pt>
                <c:pt idx="16">
                  <c:v>Footpaths</c:v>
                </c:pt>
                <c:pt idx="17">
                  <c:v>-Govt assistance, FEA assistance, Transportation Purposes, School Infrastructure</c:v>
                </c:pt>
              </c:strCache>
            </c:strRef>
          </c:cat>
          <c:val>
            <c:numRef>
              <c:f>wishlist!$C$2:$C$19</c:f>
              <c:numCache>
                <c:formatCode>0%</c:formatCode>
                <c:ptCount val="18"/>
                <c:pt idx="0">
                  <c:v>0.16490340836768466</c:v>
                </c:pt>
                <c:pt idx="1">
                  <c:v>3.7735849056603772E-2</c:v>
                </c:pt>
                <c:pt idx="2">
                  <c:v>9.433962264150943E-3</c:v>
                </c:pt>
                <c:pt idx="3">
                  <c:v>0</c:v>
                </c:pt>
                <c:pt idx="4">
                  <c:v>1.4150943396226415E-2</c:v>
                </c:pt>
                <c:pt idx="5">
                  <c:v>0</c:v>
                </c:pt>
                <c:pt idx="6">
                  <c:v>0</c:v>
                </c:pt>
                <c:pt idx="7">
                  <c:v>1.8867924528301886E-2</c:v>
                </c:pt>
                <c:pt idx="8">
                  <c:v>0.29071649809231936</c:v>
                </c:pt>
                <c:pt idx="9">
                  <c:v>2.1276595744680851E-2</c:v>
                </c:pt>
                <c:pt idx="10">
                  <c:v>0.15411497651708755</c:v>
                </c:pt>
                <c:pt idx="11">
                  <c:v>1.4184397163120567E-2</c:v>
                </c:pt>
                <c:pt idx="12">
                  <c:v>3.0710558008831795E-2</c:v>
                </c:pt>
                <c:pt idx="13">
                  <c:v>6.2558544092064766E-2</c:v>
                </c:pt>
                <c:pt idx="14">
                  <c:v>9.3898196107613421E-2</c:v>
                </c:pt>
                <c:pt idx="15">
                  <c:v>7.6809848788973636E-2</c:v>
                </c:pt>
                <c:pt idx="16">
                  <c:v>1.0638297872340425E-2</c:v>
                </c:pt>
                <c:pt idx="17">
                  <c:v>0</c:v>
                </c:pt>
              </c:numCache>
            </c:numRef>
          </c:val>
          <c:extLst>
            <c:ext xmlns:c16="http://schemas.microsoft.com/office/drawing/2014/chart" uri="{C3380CC4-5D6E-409C-BE32-E72D297353CC}">
              <c16:uniqueId val="{00000001-A01F-4C02-9DE7-53131562283D}"/>
            </c:ext>
          </c:extLst>
        </c:ser>
        <c:dLbls>
          <c:showLegendKey val="0"/>
          <c:showVal val="0"/>
          <c:showCatName val="0"/>
          <c:showSerName val="0"/>
          <c:showPercent val="0"/>
          <c:showBubbleSize val="0"/>
        </c:dLbls>
        <c:gapWidth val="150"/>
        <c:axId val="65874560"/>
        <c:axId val="65900928"/>
      </c:barChart>
      <c:catAx>
        <c:axId val="65874560"/>
        <c:scaling>
          <c:orientation val="minMax"/>
        </c:scaling>
        <c:delete val="0"/>
        <c:axPos val="l"/>
        <c:numFmt formatCode="General" sourceLinked="0"/>
        <c:majorTickMark val="out"/>
        <c:minorTickMark val="none"/>
        <c:tickLblPos val="nextTo"/>
        <c:crossAx val="65900928"/>
        <c:crosses val="autoZero"/>
        <c:auto val="1"/>
        <c:lblAlgn val="ctr"/>
        <c:lblOffset val="100"/>
        <c:noMultiLvlLbl val="0"/>
      </c:catAx>
      <c:valAx>
        <c:axId val="65900928"/>
        <c:scaling>
          <c:orientation val="minMax"/>
        </c:scaling>
        <c:delete val="0"/>
        <c:axPos val="b"/>
        <c:majorGridlines/>
        <c:numFmt formatCode="0%" sourceLinked="1"/>
        <c:majorTickMark val="out"/>
        <c:minorTickMark val="none"/>
        <c:tickLblPos val="nextTo"/>
        <c:crossAx val="65874560"/>
        <c:crosses val="autoZero"/>
        <c:crossBetween val="between"/>
      </c:valAx>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44BA0-F790-4CB8-8CEA-21B9C7FC98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D4C5B1-419B-4E10-A577-6B3E3227ADEA}">
      <dgm:prSet phldrT="[Text]"/>
      <dgm:spPr/>
      <dgm:t>
        <a:bodyPr/>
        <a:lstStyle/>
        <a:p>
          <a:r>
            <a:rPr lang="en-AU" dirty="0"/>
            <a:t>Economies of scale</a:t>
          </a:r>
          <a:endParaRPr lang="en-US" dirty="0"/>
        </a:p>
      </dgm:t>
    </dgm:pt>
    <dgm:pt modelId="{6FBE91A4-F1F3-4D49-8FF3-D9C9F746DF40}" type="parTrans" cxnId="{D2C68331-2AB4-43B9-973F-9D4147AB074E}">
      <dgm:prSet/>
      <dgm:spPr/>
      <dgm:t>
        <a:bodyPr/>
        <a:lstStyle/>
        <a:p>
          <a:endParaRPr lang="en-US"/>
        </a:p>
      </dgm:t>
    </dgm:pt>
    <dgm:pt modelId="{5FE23D86-E5A5-4EC5-8C6C-009CDE9CB3CA}" type="sibTrans" cxnId="{D2C68331-2AB4-43B9-973F-9D4147AB074E}">
      <dgm:prSet/>
      <dgm:spPr/>
      <dgm:t>
        <a:bodyPr/>
        <a:lstStyle/>
        <a:p>
          <a:endParaRPr lang="en-US"/>
        </a:p>
      </dgm:t>
    </dgm:pt>
    <dgm:pt modelId="{6DBBA36C-B1D5-4571-B0F8-A0E05A6BC8A6}">
      <dgm:prSet phldrT="[Text]"/>
      <dgm:spPr/>
      <dgm:t>
        <a:bodyPr/>
        <a:lstStyle/>
        <a:p>
          <a:r>
            <a:rPr lang="en-AU" dirty="0"/>
            <a:t>legitimacy</a:t>
          </a:r>
          <a:endParaRPr lang="en-US" dirty="0"/>
        </a:p>
      </dgm:t>
    </dgm:pt>
    <dgm:pt modelId="{FAC05A60-EC5F-4940-8BFD-524D208353F6}" type="parTrans" cxnId="{C219D59B-0246-455C-B734-D01110DFD5DB}">
      <dgm:prSet/>
      <dgm:spPr/>
      <dgm:t>
        <a:bodyPr/>
        <a:lstStyle/>
        <a:p>
          <a:endParaRPr lang="en-US"/>
        </a:p>
      </dgm:t>
    </dgm:pt>
    <dgm:pt modelId="{721EC463-4F0A-48CD-AF58-DF266B2276A6}" type="sibTrans" cxnId="{C219D59B-0246-455C-B734-D01110DFD5DB}">
      <dgm:prSet/>
      <dgm:spPr/>
      <dgm:t>
        <a:bodyPr/>
        <a:lstStyle/>
        <a:p>
          <a:endParaRPr lang="en-US"/>
        </a:p>
      </dgm:t>
    </dgm:pt>
    <dgm:pt modelId="{92108BE1-4F01-4C19-9F1E-4ADA54B870AB}">
      <dgm:prSet phldrT="[Text]"/>
      <dgm:spPr/>
      <dgm:t>
        <a:bodyPr/>
        <a:lstStyle/>
        <a:p>
          <a:r>
            <a:rPr lang="en-AU" dirty="0"/>
            <a:t>Community resilience</a:t>
          </a:r>
          <a:endParaRPr lang="en-US" dirty="0"/>
        </a:p>
      </dgm:t>
    </dgm:pt>
    <dgm:pt modelId="{4235905D-8392-49A2-9912-02D643AA0F7F}" type="parTrans" cxnId="{0EEB74A6-6B92-4E33-9B5C-A8951D26FFCB}">
      <dgm:prSet/>
      <dgm:spPr/>
      <dgm:t>
        <a:bodyPr/>
        <a:lstStyle/>
        <a:p>
          <a:endParaRPr lang="en-US"/>
        </a:p>
      </dgm:t>
    </dgm:pt>
    <dgm:pt modelId="{6D8892A8-4E6C-45E6-9F7F-B6588C2AC20F}" type="sibTrans" cxnId="{0EEB74A6-6B92-4E33-9B5C-A8951D26FFCB}">
      <dgm:prSet/>
      <dgm:spPr/>
      <dgm:t>
        <a:bodyPr/>
        <a:lstStyle/>
        <a:p>
          <a:endParaRPr lang="en-US"/>
        </a:p>
      </dgm:t>
    </dgm:pt>
    <dgm:pt modelId="{7FF851D0-7842-4F27-AB54-2EA1369D00B5}" type="pres">
      <dgm:prSet presAssocID="{48D44BA0-F790-4CB8-8CEA-21B9C7FC9818}" presName="Name0" presStyleCnt="0">
        <dgm:presLayoutVars>
          <dgm:chMax val="7"/>
          <dgm:chPref val="7"/>
          <dgm:dir/>
        </dgm:presLayoutVars>
      </dgm:prSet>
      <dgm:spPr/>
    </dgm:pt>
    <dgm:pt modelId="{D37C20C2-E4DC-4BCD-96C8-F0643D86278C}" type="pres">
      <dgm:prSet presAssocID="{48D44BA0-F790-4CB8-8CEA-21B9C7FC9818}" presName="Name1" presStyleCnt="0"/>
      <dgm:spPr/>
    </dgm:pt>
    <dgm:pt modelId="{852445DD-C3C0-4133-8AE2-DCBB189C449D}" type="pres">
      <dgm:prSet presAssocID="{48D44BA0-F790-4CB8-8CEA-21B9C7FC9818}" presName="cycle" presStyleCnt="0"/>
      <dgm:spPr/>
    </dgm:pt>
    <dgm:pt modelId="{043607C7-B6D3-45D2-B95E-5C0849C15E84}" type="pres">
      <dgm:prSet presAssocID="{48D44BA0-F790-4CB8-8CEA-21B9C7FC9818}" presName="srcNode" presStyleLbl="node1" presStyleIdx="0" presStyleCnt="3"/>
      <dgm:spPr/>
    </dgm:pt>
    <dgm:pt modelId="{2E855058-EABC-4453-84C8-2398CE8A083D}" type="pres">
      <dgm:prSet presAssocID="{48D44BA0-F790-4CB8-8CEA-21B9C7FC9818}" presName="conn" presStyleLbl="parChTrans1D2" presStyleIdx="0" presStyleCnt="1"/>
      <dgm:spPr/>
    </dgm:pt>
    <dgm:pt modelId="{804B9C38-AFFC-4452-841A-FE72045B9C82}" type="pres">
      <dgm:prSet presAssocID="{48D44BA0-F790-4CB8-8CEA-21B9C7FC9818}" presName="extraNode" presStyleLbl="node1" presStyleIdx="0" presStyleCnt="3"/>
      <dgm:spPr/>
    </dgm:pt>
    <dgm:pt modelId="{F261E4D4-0549-4AA5-B318-41BA90A2AADD}" type="pres">
      <dgm:prSet presAssocID="{48D44BA0-F790-4CB8-8CEA-21B9C7FC9818}" presName="dstNode" presStyleLbl="node1" presStyleIdx="0" presStyleCnt="3"/>
      <dgm:spPr/>
    </dgm:pt>
    <dgm:pt modelId="{96E6F022-4B6B-481C-8B90-81A21073A4E3}" type="pres">
      <dgm:prSet presAssocID="{75D4C5B1-419B-4E10-A577-6B3E3227ADEA}" presName="text_1" presStyleLbl="node1" presStyleIdx="0" presStyleCnt="3" custLinFactNeighborX="-502" custLinFactNeighborY="-1219">
        <dgm:presLayoutVars>
          <dgm:bulletEnabled val="1"/>
        </dgm:presLayoutVars>
      </dgm:prSet>
      <dgm:spPr/>
    </dgm:pt>
    <dgm:pt modelId="{72FB8E35-A319-4EE4-ADD8-374DCEB3139A}" type="pres">
      <dgm:prSet presAssocID="{75D4C5B1-419B-4E10-A577-6B3E3227ADEA}" presName="accent_1" presStyleCnt="0"/>
      <dgm:spPr/>
    </dgm:pt>
    <dgm:pt modelId="{9E10DDED-C543-43FD-A113-BFA19618CED9}" type="pres">
      <dgm:prSet presAssocID="{75D4C5B1-419B-4E10-A577-6B3E3227ADEA}" presName="accentRepeatNode" presStyleLbl="solidFgAcc1" presStyleIdx="0" presStyleCnt="3"/>
      <dgm:spPr>
        <a:blipFill rotWithShape="0">
          <a:blip xmlns:r="http://schemas.openxmlformats.org/officeDocument/2006/relationships" r:embed="rId1"/>
          <a:stretch>
            <a:fillRect/>
          </a:stretch>
        </a:blipFill>
      </dgm:spPr>
    </dgm:pt>
    <dgm:pt modelId="{51F4864B-75C5-47D2-93A0-705B7B9CDAF2}" type="pres">
      <dgm:prSet presAssocID="{6DBBA36C-B1D5-4571-B0F8-A0E05A6BC8A6}" presName="text_2" presStyleLbl="node1" presStyleIdx="1" presStyleCnt="3">
        <dgm:presLayoutVars>
          <dgm:bulletEnabled val="1"/>
        </dgm:presLayoutVars>
      </dgm:prSet>
      <dgm:spPr/>
    </dgm:pt>
    <dgm:pt modelId="{D9B075A7-4FFB-442F-91E4-E23285D1B4CB}" type="pres">
      <dgm:prSet presAssocID="{6DBBA36C-B1D5-4571-B0F8-A0E05A6BC8A6}" presName="accent_2" presStyleCnt="0"/>
      <dgm:spPr/>
    </dgm:pt>
    <dgm:pt modelId="{209B9381-E24D-49E6-A10F-83ED69A05D34}" type="pres">
      <dgm:prSet presAssocID="{6DBBA36C-B1D5-4571-B0F8-A0E05A6BC8A6}" presName="accentRepeatNode" presStyleLbl="solidFgAcc1" presStyleIdx="1" presStyleCnt="3"/>
      <dgm:spPr>
        <a:blipFill rotWithShape="0">
          <a:blip xmlns:r="http://schemas.openxmlformats.org/officeDocument/2006/relationships" r:embed="rId2"/>
          <a:stretch>
            <a:fillRect/>
          </a:stretch>
        </a:blipFill>
      </dgm:spPr>
    </dgm:pt>
    <dgm:pt modelId="{6AD40785-3121-4D70-AAFD-14397425559A}" type="pres">
      <dgm:prSet presAssocID="{92108BE1-4F01-4C19-9F1E-4ADA54B870AB}" presName="text_3" presStyleLbl="node1" presStyleIdx="2" presStyleCnt="3">
        <dgm:presLayoutVars>
          <dgm:bulletEnabled val="1"/>
        </dgm:presLayoutVars>
      </dgm:prSet>
      <dgm:spPr/>
    </dgm:pt>
    <dgm:pt modelId="{F4DD0071-F622-48E3-A514-8C59B600E0D5}" type="pres">
      <dgm:prSet presAssocID="{92108BE1-4F01-4C19-9F1E-4ADA54B870AB}" presName="accent_3" presStyleCnt="0"/>
      <dgm:spPr/>
    </dgm:pt>
    <dgm:pt modelId="{CE8A6C95-8D80-4273-A97D-E79B413F3E76}" type="pres">
      <dgm:prSet presAssocID="{92108BE1-4F01-4C19-9F1E-4ADA54B870AB}" presName="accentRepeatNode" presStyleLbl="solidFgAcc1" presStyleIdx="2" presStyleCnt="3"/>
      <dgm:spPr>
        <a:blipFill rotWithShape="0">
          <a:blip xmlns:r="http://schemas.openxmlformats.org/officeDocument/2006/relationships" r:embed="rId3"/>
          <a:stretch>
            <a:fillRect/>
          </a:stretch>
        </a:blipFill>
      </dgm:spPr>
    </dgm:pt>
  </dgm:ptLst>
  <dgm:cxnLst>
    <dgm:cxn modelId="{0EEB74A6-6B92-4E33-9B5C-A8951D26FFCB}" srcId="{48D44BA0-F790-4CB8-8CEA-21B9C7FC9818}" destId="{92108BE1-4F01-4C19-9F1E-4ADA54B870AB}" srcOrd="2" destOrd="0" parTransId="{4235905D-8392-49A2-9912-02D643AA0F7F}" sibTransId="{6D8892A8-4E6C-45E6-9F7F-B6588C2AC20F}"/>
    <dgm:cxn modelId="{5F8A515A-F4BD-46D2-93A0-7AB831A41D8F}" type="presOf" srcId="{92108BE1-4F01-4C19-9F1E-4ADA54B870AB}" destId="{6AD40785-3121-4D70-AAFD-14397425559A}" srcOrd="0" destOrd="0" presId="urn:microsoft.com/office/officeart/2008/layout/VerticalCurvedList"/>
    <dgm:cxn modelId="{5F26791E-AF4C-4C95-8D62-70D97E510C8F}" type="presOf" srcId="{48D44BA0-F790-4CB8-8CEA-21B9C7FC9818}" destId="{7FF851D0-7842-4F27-AB54-2EA1369D00B5}" srcOrd="0" destOrd="0" presId="urn:microsoft.com/office/officeart/2008/layout/VerticalCurvedList"/>
    <dgm:cxn modelId="{E1E81756-142F-4519-9ED2-2519CD9693B7}" type="presOf" srcId="{6DBBA36C-B1D5-4571-B0F8-A0E05A6BC8A6}" destId="{51F4864B-75C5-47D2-93A0-705B7B9CDAF2}" srcOrd="0" destOrd="0" presId="urn:microsoft.com/office/officeart/2008/layout/VerticalCurvedList"/>
    <dgm:cxn modelId="{50984758-9DFA-4BB8-B94E-183EC4ECE4C5}" type="presOf" srcId="{5FE23D86-E5A5-4EC5-8C6C-009CDE9CB3CA}" destId="{2E855058-EABC-4453-84C8-2398CE8A083D}" srcOrd="0" destOrd="0" presId="urn:microsoft.com/office/officeart/2008/layout/VerticalCurvedList"/>
    <dgm:cxn modelId="{C219D59B-0246-455C-B734-D01110DFD5DB}" srcId="{48D44BA0-F790-4CB8-8CEA-21B9C7FC9818}" destId="{6DBBA36C-B1D5-4571-B0F8-A0E05A6BC8A6}" srcOrd="1" destOrd="0" parTransId="{FAC05A60-EC5F-4940-8BFD-524D208353F6}" sibTransId="{721EC463-4F0A-48CD-AF58-DF266B2276A6}"/>
    <dgm:cxn modelId="{D2C68331-2AB4-43B9-973F-9D4147AB074E}" srcId="{48D44BA0-F790-4CB8-8CEA-21B9C7FC9818}" destId="{75D4C5B1-419B-4E10-A577-6B3E3227ADEA}" srcOrd="0" destOrd="0" parTransId="{6FBE91A4-F1F3-4D49-8FF3-D9C9F746DF40}" sibTransId="{5FE23D86-E5A5-4EC5-8C6C-009CDE9CB3CA}"/>
    <dgm:cxn modelId="{9B34810E-E93E-45C3-92D1-FCEBE60DD524}" type="presOf" srcId="{75D4C5B1-419B-4E10-A577-6B3E3227ADEA}" destId="{96E6F022-4B6B-481C-8B90-81A21073A4E3}" srcOrd="0" destOrd="0" presId="urn:microsoft.com/office/officeart/2008/layout/VerticalCurvedList"/>
    <dgm:cxn modelId="{E4E01649-C09D-4E79-81A4-F1955982D3A6}" type="presParOf" srcId="{7FF851D0-7842-4F27-AB54-2EA1369D00B5}" destId="{D37C20C2-E4DC-4BCD-96C8-F0643D86278C}" srcOrd="0" destOrd="0" presId="urn:microsoft.com/office/officeart/2008/layout/VerticalCurvedList"/>
    <dgm:cxn modelId="{6FCE4ACB-5933-4306-AF73-79729EB1CF7B}" type="presParOf" srcId="{D37C20C2-E4DC-4BCD-96C8-F0643D86278C}" destId="{852445DD-C3C0-4133-8AE2-DCBB189C449D}" srcOrd="0" destOrd="0" presId="urn:microsoft.com/office/officeart/2008/layout/VerticalCurvedList"/>
    <dgm:cxn modelId="{DAA17BD1-896B-4AA8-A95C-B4896CA90208}" type="presParOf" srcId="{852445DD-C3C0-4133-8AE2-DCBB189C449D}" destId="{043607C7-B6D3-45D2-B95E-5C0849C15E84}" srcOrd="0" destOrd="0" presId="urn:microsoft.com/office/officeart/2008/layout/VerticalCurvedList"/>
    <dgm:cxn modelId="{1772C9CC-211D-4A9B-9B7B-E5E837DC9EC7}" type="presParOf" srcId="{852445DD-C3C0-4133-8AE2-DCBB189C449D}" destId="{2E855058-EABC-4453-84C8-2398CE8A083D}" srcOrd="1" destOrd="0" presId="urn:microsoft.com/office/officeart/2008/layout/VerticalCurvedList"/>
    <dgm:cxn modelId="{3E915A5C-C7BA-4FC9-ADF3-F02507373AC1}" type="presParOf" srcId="{852445DD-C3C0-4133-8AE2-DCBB189C449D}" destId="{804B9C38-AFFC-4452-841A-FE72045B9C82}" srcOrd="2" destOrd="0" presId="urn:microsoft.com/office/officeart/2008/layout/VerticalCurvedList"/>
    <dgm:cxn modelId="{063A5170-4737-4906-99DB-766D3F893955}" type="presParOf" srcId="{852445DD-C3C0-4133-8AE2-DCBB189C449D}" destId="{F261E4D4-0549-4AA5-B318-41BA90A2AADD}" srcOrd="3" destOrd="0" presId="urn:microsoft.com/office/officeart/2008/layout/VerticalCurvedList"/>
    <dgm:cxn modelId="{AFE1E537-E07B-4A73-907C-D0374C015A48}" type="presParOf" srcId="{D37C20C2-E4DC-4BCD-96C8-F0643D86278C}" destId="{96E6F022-4B6B-481C-8B90-81A21073A4E3}" srcOrd="1" destOrd="0" presId="urn:microsoft.com/office/officeart/2008/layout/VerticalCurvedList"/>
    <dgm:cxn modelId="{716ED854-BC67-4EBA-808C-F38C3026230B}" type="presParOf" srcId="{D37C20C2-E4DC-4BCD-96C8-F0643D86278C}" destId="{72FB8E35-A319-4EE4-ADD8-374DCEB3139A}" srcOrd="2" destOrd="0" presId="urn:microsoft.com/office/officeart/2008/layout/VerticalCurvedList"/>
    <dgm:cxn modelId="{B5389C85-A548-4D0C-8839-E63E5CA06FA4}" type="presParOf" srcId="{72FB8E35-A319-4EE4-ADD8-374DCEB3139A}" destId="{9E10DDED-C543-43FD-A113-BFA19618CED9}" srcOrd="0" destOrd="0" presId="urn:microsoft.com/office/officeart/2008/layout/VerticalCurvedList"/>
    <dgm:cxn modelId="{06802712-5144-46ED-A5F6-09866FFD1FC2}" type="presParOf" srcId="{D37C20C2-E4DC-4BCD-96C8-F0643D86278C}" destId="{51F4864B-75C5-47D2-93A0-705B7B9CDAF2}" srcOrd="3" destOrd="0" presId="urn:microsoft.com/office/officeart/2008/layout/VerticalCurvedList"/>
    <dgm:cxn modelId="{C63CE572-5924-4E65-91B6-D99543F46F1A}" type="presParOf" srcId="{D37C20C2-E4DC-4BCD-96C8-F0643D86278C}" destId="{D9B075A7-4FFB-442F-91E4-E23285D1B4CB}" srcOrd="4" destOrd="0" presId="urn:microsoft.com/office/officeart/2008/layout/VerticalCurvedList"/>
    <dgm:cxn modelId="{373BE16C-DD6E-47E3-A481-D3591288E56E}" type="presParOf" srcId="{D9B075A7-4FFB-442F-91E4-E23285D1B4CB}" destId="{209B9381-E24D-49E6-A10F-83ED69A05D34}" srcOrd="0" destOrd="0" presId="urn:microsoft.com/office/officeart/2008/layout/VerticalCurvedList"/>
    <dgm:cxn modelId="{A49DB987-8401-48BB-AD97-38577DC9844D}" type="presParOf" srcId="{D37C20C2-E4DC-4BCD-96C8-F0643D86278C}" destId="{6AD40785-3121-4D70-AAFD-14397425559A}" srcOrd="5" destOrd="0" presId="urn:microsoft.com/office/officeart/2008/layout/VerticalCurvedList"/>
    <dgm:cxn modelId="{D7EB795B-90D0-462F-BD50-908CAE864484}" type="presParOf" srcId="{D37C20C2-E4DC-4BCD-96C8-F0643D86278C}" destId="{F4DD0071-F622-48E3-A514-8C59B600E0D5}" srcOrd="6" destOrd="0" presId="urn:microsoft.com/office/officeart/2008/layout/VerticalCurvedList"/>
    <dgm:cxn modelId="{20351874-CDAA-4E97-A4A4-40D2400916BC}" type="presParOf" srcId="{F4DD0071-F622-48E3-A514-8C59B600E0D5}" destId="{CE8A6C95-8D80-4273-A97D-E79B413F3E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5058-EABC-4453-84C8-2398CE8A083D}">
      <dsp:nvSpPr>
        <dsp:cNvPr id="0" name=""/>
        <dsp:cNvSpPr/>
      </dsp:nvSpPr>
      <dsp:spPr>
        <a:xfrm>
          <a:off x="-6674046" y="-1021000"/>
          <a:ext cx="7946657" cy="7946657"/>
        </a:xfrm>
        <a:prstGeom prst="blockArc">
          <a:avLst>
            <a:gd name="adj1" fmla="val 18900000"/>
            <a:gd name="adj2" fmla="val 2700000"/>
            <a:gd name="adj3" fmla="val 272"/>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6F022-4B6B-481C-8B90-81A21073A4E3}">
      <dsp:nvSpPr>
        <dsp:cNvPr id="0" name=""/>
        <dsp:cNvSpPr/>
      </dsp:nvSpPr>
      <dsp:spPr>
        <a:xfrm>
          <a:off x="792101" y="576070"/>
          <a:ext cx="5471149" cy="11809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364" tIns="96520" rIns="96520" bIns="96520" numCol="1" spcCol="1270" anchor="ctr" anchorCtr="0">
          <a:noAutofit/>
        </a:bodyPr>
        <a:lstStyle/>
        <a:p>
          <a:pPr marL="0" lvl="0" indent="0" algn="l" defTabSz="1689100">
            <a:lnSpc>
              <a:spcPct val="90000"/>
            </a:lnSpc>
            <a:spcBef>
              <a:spcPct val="0"/>
            </a:spcBef>
            <a:spcAft>
              <a:spcPct val="35000"/>
            </a:spcAft>
            <a:buNone/>
          </a:pPr>
          <a:r>
            <a:rPr lang="en-AU" sz="3800" kern="1200" dirty="0"/>
            <a:t>Economies of scale</a:t>
          </a:r>
          <a:endParaRPr lang="en-US" sz="3800" kern="1200" dirty="0"/>
        </a:p>
      </dsp:txBody>
      <dsp:txXfrm>
        <a:off x="792101" y="576070"/>
        <a:ext cx="5471149" cy="1180931"/>
      </dsp:txXfrm>
    </dsp:sp>
    <dsp:sp modelId="{9E10DDED-C543-43FD-A113-BFA19618CED9}">
      <dsp:nvSpPr>
        <dsp:cNvPr id="0" name=""/>
        <dsp:cNvSpPr/>
      </dsp:nvSpPr>
      <dsp:spPr>
        <a:xfrm>
          <a:off x="81484" y="442849"/>
          <a:ext cx="1476164" cy="1476164"/>
        </a:xfrm>
        <a:prstGeom prst="ellipse">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4864B-75C5-47D2-93A0-705B7B9CDAF2}">
      <dsp:nvSpPr>
        <dsp:cNvPr id="0" name=""/>
        <dsp:cNvSpPr/>
      </dsp:nvSpPr>
      <dsp:spPr>
        <a:xfrm>
          <a:off x="1248834" y="2361862"/>
          <a:ext cx="5041881" cy="11809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364" tIns="96520" rIns="96520" bIns="96520" numCol="1" spcCol="1270" anchor="ctr" anchorCtr="0">
          <a:noAutofit/>
        </a:bodyPr>
        <a:lstStyle/>
        <a:p>
          <a:pPr marL="0" lvl="0" indent="0" algn="l" defTabSz="1689100">
            <a:lnSpc>
              <a:spcPct val="90000"/>
            </a:lnSpc>
            <a:spcBef>
              <a:spcPct val="0"/>
            </a:spcBef>
            <a:spcAft>
              <a:spcPct val="35000"/>
            </a:spcAft>
            <a:buNone/>
          </a:pPr>
          <a:r>
            <a:rPr lang="en-AU" sz="3800" kern="1200" dirty="0"/>
            <a:t>legitimacy</a:t>
          </a:r>
          <a:endParaRPr lang="en-US" sz="3800" kern="1200" dirty="0"/>
        </a:p>
      </dsp:txBody>
      <dsp:txXfrm>
        <a:off x="1248834" y="2361862"/>
        <a:ext cx="5041881" cy="1180931"/>
      </dsp:txXfrm>
    </dsp:sp>
    <dsp:sp modelId="{209B9381-E24D-49E6-A10F-83ED69A05D34}">
      <dsp:nvSpPr>
        <dsp:cNvPr id="0" name=""/>
        <dsp:cNvSpPr/>
      </dsp:nvSpPr>
      <dsp:spPr>
        <a:xfrm>
          <a:off x="510752" y="2214246"/>
          <a:ext cx="1476164" cy="1476164"/>
        </a:xfrm>
        <a:prstGeom prst="ellipse">
          <a:avLst/>
        </a:prstGeom>
        <a:blipFill rotWithShape="0">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40785-3121-4D70-AAFD-14397425559A}">
      <dsp:nvSpPr>
        <dsp:cNvPr id="0" name=""/>
        <dsp:cNvSpPr/>
      </dsp:nvSpPr>
      <dsp:spPr>
        <a:xfrm>
          <a:off x="819566" y="4133259"/>
          <a:ext cx="5471149" cy="11809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364" tIns="96520" rIns="96520" bIns="96520" numCol="1" spcCol="1270" anchor="ctr" anchorCtr="0">
          <a:noAutofit/>
        </a:bodyPr>
        <a:lstStyle/>
        <a:p>
          <a:pPr marL="0" lvl="0" indent="0" algn="l" defTabSz="1689100">
            <a:lnSpc>
              <a:spcPct val="90000"/>
            </a:lnSpc>
            <a:spcBef>
              <a:spcPct val="0"/>
            </a:spcBef>
            <a:spcAft>
              <a:spcPct val="35000"/>
            </a:spcAft>
            <a:buNone/>
          </a:pPr>
          <a:r>
            <a:rPr lang="en-AU" sz="3800" kern="1200" dirty="0"/>
            <a:t>Community resilience</a:t>
          </a:r>
          <a:endParaRPr lang="en-US" sz="3800" kern="1200" dirty="0"/>
        </a:p>
      </dsp:txBody>
      <dsp:txXfrm>
        <a:off x="819566" y="4133259"/>
        <a:ext cx="5471149" cy="1180931"/>
      </dsp:txXfrm>
    </dsp:sp>
    <dsp:sp modelId="{CE8A6C95-8D80-4273-A97D-E79B413F3E76}">
      <dsp:nvSpPr>
        <dsp:cNvPr id="0" name=""/>
        <dsp:cNvSpPr/>
      </dsp:nvSpPr>
      <dsp:spPr>
        <a:xfrm>
          <a:off x="81484" y="3985642"/>
          <a:ext cx="1476164" cy="1476164"/>
        </a:xfrm>
        <a:prstGeom prst="ellipse">
          <a:avLst/>
        </a:prstGeom>
        <a:blipFill rotWithShape="0">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2446" tIns="46223" rIns="92446" bIns="46223" rtlCol="0"/>
          <a:lstStyle>
            <a:lvl1pPr algn="l">
              <a:defRPr sz="1200"/>
            </a:lvl1pPr>
          </a:lstStyle>
          <a:p>
            <a:endParaRPr lang="en-AU"/>
          </a:p>
        </p:txBody>
      </p:sp>
      <p:sp>
        <p:nvSpPr>
          <p:cNvPr id="3" name="Date Placeholder 2"/>
          <p:cNvSpPr>
            <a:spLocks noGrp="1"/>
          </p:cNvSpPr>
          <p:nvPr>
            <p:ph type="dt" idx="1"/>
          </p:nvPr>
        </p:nvSpPr>
        <p:spPr>
          <a:xfrm>
            <a:off x="3850444" y="0"/>
            <a:ext cx="2945659" cy="496411"/>
          </a:xfrm>
          <a:prstGeom prst="rect">
            <a:avLst/>
          </a:prstGeom>
        </p:spPr>
        <p:txBody>
          <a:bodyPr vert="horz" lIns="92446" tIns="46223" rIns="92446" bIns="46223" rtlCol="0"/>
          <a:lstStyle>
            <a:lvl1pPr algn="r">
              <a:defRPr sz="1200"/>
            </a:lvl1pPr>
          </a:lstStyle>
          <a:p>
            <a:fld id="{6484703F-4DBA-441E-BBA1-6E20C2226C60}" type="datetimeFigureOut">
              <a:rPr lang="en-AU" smtClean="0"/>
              <a:pPr/>
              <a:t>28/06/2017</a:t>
            </a:fld>
            <a:endParaRPr lang="en-AU"/>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2446" tIns="46223" rIns="92446" bIns="46223" rtlCol="0" anchor="ctr"/>
          <a:lstStyle/>
          <a:p>
            <a:endParaRPr lang="en-AU"/>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0091"/>
            <a:ext cx="2945659" cy="496411"/>
          </a:xfrm>
          <a:prstGeom prst="rect">
            <a:avLst/>
          </a:prstGeom>
        </p:spPr>
        <p:txBody>
          <a:bodyPr vert="horz" lIns="92446" tIns="46223" rIns="92446" bIns="46223"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2446" tIns="46223" rIns="92446" bIns="46223" rtlCol="0" anchor="b"/>
          <a:lstStyle>
            <a:lvl1pPr algn="r">
              <a:defRPr sz="1200"/>
            </a:lvl1pPr>
          </a:lstStyle>
          <a:p>
            <a:fld id="{A8658CB2-277C-451F-9338-5A51C8E0AA9B}" type="slidenum">
              <a:rPr lang="en-AU" smtClean="0"/>
              <a:pPr/>
              <a:t>‹#›</a:t>
            </a:fld>
            <a:endParaRPr lang="en-AU"/>
          </a:p>
        </p:txBody>
      </p:sp>
    </p:spTree>
    <p:extLst>
      <p:ext uri="{BB962C8B-B14F-4D97-AF65-F5344CB8AC3E}">
        <p14:creationId xmlns:p14="http://schemas.microsoft.com/office/powerpoint/2010/main" val="143515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1122" indent="-288893" eaLnBrk="0" hangingPunct="0">
              <a:defRPr>
                <a:solidFill>
                  <a:schemeClr val="tx1"/>
                </a:solidFill>
                <a:latin typeface="Arial" pitchFamily="34" charset="0"/>
              </a:defRPr>
            </a:lvl2pPr>
            <a:lvl3pPr marL="1155573" indent="-231115" eaLnBrk="0" hangingPunct="0">
              <a:defRPr>
                <a:solidFill>
                  <a:schemeClr val="tx1"/>
                </a:solidFill>
                <a:latin typeface="Arial" pitchFamily="34" charset="0"/>
              </a:defRPr>
            </a:lvl3pPr>
            <a:lvl4pPr marL="1617802" indent="-231115" eaLnBrk="0" hangingPunct="0">
              <a:defRPr>
                <a:solidFill>
                  <a:schemeClr val="tx1"/>
                </a:solidFill>
                <a:latin typeface="Arial" pitchFamily="34" charset="0"/>
              </a:defRPr>
            </a:lvl4pPr>
            <a:lvl5pPr marL="2080031" indent="-231115" eaLnBrk="0" hangingPunct="0">
              <a:defRPr>
                <a:solidFill>
                  <a:schemeClr val="tx1"/>
                </a:solidFill>
                <a:latin typeface="Arial" pitchFamily="34" charset="0"/>
              </a:defRPr>
            </a:lvl5pPr>
            <a:lvl6pPr marL="2542261" indent="-231115" eaLnBrk="0" fontAlgn="base" hangingPunct="0">
              <a:spcBef>
                <a:spcPct val="0"/>
              </a:spcBef>
              <a:spcAft>
                <a:spcPct val="0"/>
              </a:spcAft>
              <a:defRPr>
                <a:solidFill>
                  <a:schemeClr val="tx1"/>
                </a:solidFill>
                <a:latin typeface="Arial" pitchFamily="34" charset="0"/>
              </a:defRPr>
            </a:lvl6pPr>
            <a:lvl7pPr marL="3004490" indent="-231115" eaLnBrk="0" fontAlgn="base" hangingPunct="0">
              <a:spcBef>
                <a:spcPct val="0"/>
              </a:spcBef>
              <a:spcAft>
                <a:spcPct val="0"/>
              </a:spcAft>
              <a:defRPr>
                <a:solidFill>
                  <a:schemeClr val="tx1"/>
                </a:solidFill>
                <a:latin typeface="Arial" pitchFamily="34" charset="0"/>
              </a:defRPr>
            </a:lvl7pPr>
            <a:lvl8pPr marL="3466719" indent="-231115" eaLnBrk="0" fontAlgn="base" hangingPunct="0">
              <a:spcBef>
                <a:spcPct val="0"/>
              </a:spcBef>
              <a:spcAft>
                <a:spcPct val="0"/>
              </a:spcAft>
              <a:defRPr>
                <a:solidFill>
                  <a:schemeClr val="tx1"/>
                </a:solidFill>
                <a:latin typeface="Arial" pitchFamily="34" charset="0"/>
              </a:defRPr>
            </a:lvl8pPr>
            <a:lvl9pPr marL="3928948" indent="-231115" eaLnBrk="0" fontAlgn="base" hangingPunct="0">
              <a:spcBef>
                <a:spcPct val="0"/>
              </a:spcBef>
              <a:spcAft>
                <a:spcPct val="0"/>
              </a:spcAft>
              <a:defRPr>
                <a:solidFill>
                  <a:schemeClr val="tx1"/>
                </a:solidFill>
                <a:latin typeface="Arial" pitchFamily="34" charset="0"/>
              </a:defRPr>
            </a:lvl9pPr>
          </a:lstStyle>
          <a:p>
            <a:pPr eaLnBrk="1" hangingPunct="1"/>
            <a:fld id="{D4C6D32C-87D2-4D68-8FB7-C2546223D9F7}" type="slidenum">
              <a:rPr lang="en-US" smtClean="0"/>
              <a:pPr eaLnBrk="1" hangingPunct="1"/>
              <a:t>4</a:t>
            </a:fld>
            <a:endParaRPr lang="en-US"/>
          </a:p>
        </p:txBody>
      </p:sp>
      <p:sp>
        <p:nvSpPr>
          <p:cNvPr id="27651" name="Rectangle 2"/>
          <p:cNvSpPr>
            <a:spLocks noGrp="1" noRot="1" noChangeAspect="1" noChangeArrowheads="1" noTextEdit="1"/>
          </p:cNvSpPr>
          <p:nvPr>
            <p:ph type="sldImg"/>
          </p:nvPr>
        </p:nvSpPr>
        <p:spPr>
          <a:xfrm>
            <a:off x="920750" y="744538"/>
            <a:ext cx="4960938" cy="3722687"/>
          </a:xfrm>
          <a:ln/>
        </p:spPr>
      </p:sp>
      <p:sp>
        <p:nvSpPr>
          <p:cNvPr id="27652" name="Rectangle 3"/>
          <p:cNvSpPr>
            <a:spLocks noGrp="1" noChangeArrowheads="1"/>
          </p:cNvSpPr>
          <p:nvPr>
            <p:ph type="body" idx="1"/>
          </p:nvPr>
        </p:nvSpPr>
        <p:spPr>
          <a:xfrm>
            <a:off x="906357" y="4715907"/>
            <a:ext cx="4984962" cy="4467701"/>
          </a:xfrm>
          <a:noFill/>
        </p:spPr>
        <p:txBody>
          <a:bodyPr lIns="90994" tIns="45497" rIns="90994" bIns="45497"/>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1122" indent="-288893" eaLnBrk="0" hangingPunct="0">
              <a:defRPr>
                <a:solidFill>
                  <a:schemeClr val="tx1"/>
                </a:solidFill>
                <a:latin typeface="Arial" pitchFamily="34" charset="0"/>
              </a:defRPr>
            </a:lvl2pPr>
            <a:lvl3pPr marL="1155573" indent="-231115" eaLnBrk="0" hangingPunct="0">
              <a:defRPr>
                <a:solidFill>
                  <a:schemeClr val="tx1"/>
                </a:solidFill>
                <a:latin typeface="Arial" pitchFamily="34" charset="0"/>
              </a:defRPr>
            </a:lvl3pPr>
            <a:lvl4pPr marL="1617802" indent="-231115" eaLnBrk="0" hangingPunct="0">
              <a:defRPr>
                <a:solidFill>
                  <a:schemeClr val="tx1"/>
                </a:solidFill>
                <a:latin typeface="Arial" pitchFamily="34" charset="0"/>
              </a:defRPr>
            </a:lvl4pPr>
            <a:lvl5pPr marL="2080031" indent="-231115" eaLnBrk="0" hangingPunct="0">
              <a:defRPr>
                <a:solidFill>
                  <a:schemeClr val="tx1"/>
                </a:solidFill>
                <a:latin typeface="Arial" pitchFamily="34" charset="0"/>
              </a:defRPr>
            </a:lvl5pPr>
            <a:lvl6pPr marL="2542261" indent="-231115" eaLnBrk="0" fontAlgn="base" hangingPunct="0">
              <a:spcBef>
                <a:spcPct val="0"/>
              </a:spcBef>
              <a:spcAft>
                <a:spcPct val="0"/>
              </a:spcAft>
              <a:defRPr>
                <a:solidFill>
                  <a:schemeClr val="tx1"/>
                </a:solidFill>
                <a:latin typeface="Arial" pitchFamily="34" charset="0"/>
              </a:defRPr>
            </a:lvl6pPr>
            <a:lvl7pPr marL="3004490" indent="-231115" eaLnBrk="0" fontAlgn="base" hangingPunct="0">
              <a:spcBef>
                <a:spcPct val="0"/>
              </a:spcBef>
              <a:spcAft>
                <a:spcPct val="0"/>
              </a:spcAft>
              <a:defRPr>
                <a:solidFill>
                  <a:schemeClr val="tx1"/>
                </a:solidFill>
                <a:latin typeface="Arial" pitchFamily="34" charset="0"/>
              </a:defRPr>
            </a:lvl7pPr>
            <a:lvl8pPr marL="3466719" indent="-231115" eaLnBrk="0" fontAlgn="base" hangingPunct="0">
              <a:spcBef>
                <a:spcPct val="0"/>
              </a:spcBef>
              <a:spcAft>
                <a:spcPct val="0"/>
              </a:spcAft>
              <a:defRPr>
                <a:solidFill>
                  <a:schemeClr val="tx1"/>
                </a:solidFill>
                <a:latin typeface="Arial" pitchFamily="34" charset="0"/>
              </a:defRPr>
            </a:lvl8pPr>
            <a:lvl9pPr marL="3928948" indent="-231115" eaLnBrk="0" fontAlgn="base" hangingPunct="0">
              <a:spcBef>
                <a:spcPct val="0"/>
              </a:spcBef>
              <a:spcAft>
                <a:spcPct val="0"/>
              </a:spcAft>
              <a:defRPr>
                <a:solidFill>
                  <a:schemeClr val="tx1"/>
                </a:solidFill>
                <a:latin typeface="Arial" pitchFamily="34" charset="0"/>
              </a:defRPr>
            </a:lvl9pPr>
          </a:lstStyle>
          <a:p>
            <a:pPr eaLnBrk="1" hangingPunct="1"/>
            <a:fld id="{D4C6D32C-87D2-4D68-8FB7-C2546223D9F7}" type="slidenum">
              <a:rPr lang="en-US" smtClean="0"/>
              <a:pPr eaLnBrk="1" hangingPunct="1"/>
              <a:t>5</a:t>
            </a:fld>
            <a:endParaRPr lang="en-US"/>
          </a:p>
        </p:txBody>
      </p:sp>
      <p:sp>
        <p:nvSpPr>
          <p:cNvPr id="27651" name="Rectangle 2"/>
          <p:cNvSpPr>
            <a:spLocks noGrp="1" noRot="1" noChangeAspect="1" noChangeArrowheads="1" noTextEdit="1"/>
          </p:cNvSpPr>
          <p:nvPr>
            <p:ph type="sldImg"/>
          </p:nvPr>
        </p:nvSpPr>
        <p:spPr>
          <a:xfrm>
            <a:off x="920750" y="744538"/>
            <a:ext cx="4960938" cy="3722687"/>
          </a:xfrm>
          <a:ln/>
        </p:spPr>
      </p:sp>
      <p:sp>
        <p:nvSpPr>
          <p:cNvPr id="27652" name="Rectangle 3"/>
          <p:cNvSpPr>
            <a:spLocks noGrp="1" noChangeArrowheads="1"/>
          </p:cNvSpPr>
          <p:nvPr>
            <p:ph type="body" idx="1"/>
          </p:nvPr>
        </p:nvSpPr>
        <p:spPr>
          <a:xfrm>
            <a:off x="906357" y="4715907"/>
            <a:ext cx="4984962" cy="4467701"/>
          </a:xfrm>
          <a:noFill/>
        </p:spPr>
        <p:txBody>
          <a:bodyPr lIns="90994" tIns="45497" rIns="90994" bIns="45497"/>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1122" indent="-288893" eaLnBrk="0" hangingPunct="0">
              <a:defRPr>
                <a:solidFill>
                  <a:schemeClr val="tx1"/>
                </a:solidFill>
                <a:latin typeface="Arial" pitchFamily="34" charset="0"/>
              </a:defRPr>
            </a:lvl2pPr>
            <a:lvl3pPr marL="1155573" indent="-231115" eaLnBrk="0" hangingPunct="0">
              <a:defRPr>
                <a:solidFill>
                  <a:schemeClr val="tx1"/>
                </a:solidFill>
                <a:latin typeface="Arial" pitchFamily="34" charset="0"/>
              </a:defRPr>
            </a:lvl3pPr>
            <a:lvl4pPr marL="1617802" indent="-231115" eaLnBrk="0" hangingPunct="0">
              <a:defRPr>
                <a:solidFill>
                  <a:schemeClr val="tx1"/>
                </a:solidFill>
                <a:latin typeface="Arial" pitchFamily="34" charset="0"/>
              </a:defRPr>
            </a:lvl4pPr>
            <a:lvl5pPr marL="2080031" indent="-231115" eaLnBrk="0" hangingPunct="0">
              <a:defRPr>
                <a:solidFill>
                  <a:schemeClr val="tx1"/>
                </a:solidFill>
                <a:latin typeface="Arial" pitchFamily="34" charset="0"/>
              </a:defRPr>
            </a:lvl5pPr>
            <a:lvl6pPr marL="2542261" indent="-231115" eaLnBrk="0" fontAlgn="base" hangingPunct="0">
              <a:spcBef>
                <a:spcPct val="0"/>
              </a:spcBef>
              <a:spcAft>
                <a:spcPct val="0"/>
              </a:spcAft>
              <a:defRPr>
                <a:solidFill>
                  <a:schemeClr val="tx1"/>
                </a:solidFill>
                <a:latin typeface="Arial" pitchFamily="34" charset="0"/>
              </a:defRPr>
            </a:lvl6pPr>
            <a:lvl7pPr marL="3004490" indent="-231115" eaLnBrk="0" fontAlgn="base" hangingPunct="0">
              <a:spcBef>
                <a:spcPct val="0"/>
              </a:spcBef>
              <a:spcAft>
                <a:spcPct val="0"/>
              </a:spcAft>
              <a:defRPr>
                <a:solidFill>
                  <a:schemeClr val="tx1"/>
                </a:solidFill>
                <a:latin typeface="Arial" pitchFamily="34" charset="0"/>
              </a:defRPr>
            </a:lvl7pPr>
            <a:lvl8pPr marL="3466719" indent="-231115" eaLnBrk="0" fontAlgn="base" hangingPunct="0">
              <a:spcBef>
                <a:spcPct val="0"/>
              </a:spcBef>
              <a:spcAft>
                <a:spcPct val="0"/>
              </a:spcAft>
              <a:defRPr>
                <a:solidFill>
                  <a:schemeClr val="tx1"/>
                </a:solidFill>
                <a:latin typeface="Arial" pitchFamily="34" charset="0"/>
              </a:defRPr>
            </a:lvl8pPr>
            <a:lvl9pPr marL="3928948" indent="-231115" eaLnBrk="0" fontAlgn="base" hangingPunct="0">
              <a:spcBef>
                <a:spcPct val="0"/>
              </a:spcBef>
              <a:spcAft>
                <a:spcPct val="0"/>
              </a:spcAft>
              <a:defRPr>
                <a:solidFill>
                  <a:schemeClr val="tx1"/>
                </a:solidFill>
                <a:latin typeface="Arial" pitchFamily="34" charset="0"/>
              </a:defRPr>
            </a:lvl9pPr>
          </a:lstStyle>
          <a:p>
            <a:pPr eaLnBrk="1" hangingPunct="1"/>
            <a:fld id="{D4C6D32C-87D2-4D68-8FB7-C2546223D9F7}" type="slidenum">
              <a:rPr lang="en-US" smtClean="0"/>
              <a:pPr eaLnBrk="1" hangingPunct="1"/>
              <a:t>6</a:t>
            </a:fld>
            <a:endParaRPr lang="en-US"/>
          </a:p>
        </p:txBody>
      </p:sp>
      <p:sp>
        <p:nvSpPr>
          <p:cNvPr id="27651" name="Rectangle 2"/>
          <p:cNvSpPr>
            <a:spLocks noGrp="1" noRot="1" noChangeAspect="1" noChangeArrowheads="1" noTextEdit="1"/>
          </p:cNvSpPr>
          <p:nvPr>
            <p:ph type="sldImg"/>
          </p:nvPr>
        </p:nvSpPr>
        <p:spPr>
          <a:xfrm>
            <a:off x="920750" y="744538"/>
            <a:ext cx="4960938" cy="3722687"/>
          </a:xfrm>
          <a:ln/>
        </p:spPr>
      </p:sp>
      <p:sp>
        <p:nvSpPr>
          <p:cNvPr id="27652" name="Rectangle 3"/>
          <p:cNvSpPr>
            <a:spLocks noGrp="1" noChangeArrowheads="1"/>
          </p:cNvSpPr>
          <p:nvPr>
            <p:ph type="body" idx="1"/>
          </p:nvPr>
        </p:nvSpPr>
        <p:spPr>
          <a:xfrm>
            <a:off x="906357" y="4715907"/>
            <a:ext cx="4984962" cy="4467701"/>
          </a:xfrm>
          <a:noFill/>
        </p:spPr>
        <p:txBody>
          <a:bodyPr lIns="90994" tIns="45497" rIns="90994" bIns="45497"/>
          <a:lstStyle/>
          <a:p>
            <a:pPr eaLnBrk="1" hangingPunct="1"/>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Opportunity</a:t>
            </a:r>
            <a:r>
              <a:rPr lang="en-AU" baseline="0" dirty="0"/>
              <a:t> cost = value of what is foregone under the business as usual. </a:t>
            </a:r>
            <a:r>
              <a:rPr lang="en-AU" baseline="0" dirty="0" err="1"/>
              <a:t>E.g</a:t>
            </a:r>
            <a:r>
              <a:rPr lang="en-AU" baseline="0" dirty="0"/>
              <a:t> logging royalty that is part of the lease agreement; </a:t>
            </a:r>
            <a:endParaRPr lang="en-US" dirty="0"/>
          </a:p>
        </p:txBody>
      </p:sp>
      <p:sp>
        <p:nvSpPr>
          <p:cNvPr id="4" name="Slide Number Placeholder 3"/>
          <p:cNvSpPr>
            <a:spLocks noGrp="1"/>
          </p:cNvSpPr>
          <p:nvPr>
            <p:ph type="sldNum" sz="quarter" idx="10"/>
          </p:nvPr>
        </p:nvSpPr>
        <p:spPr/>
        <p:txBody>
          <a:bodyPr/>
          <a:lstStyle/>
          <a:p>
            <a:fld id="{8B7996C0-F051-4F99-8B4F-3BAF5B1A4010}" type="slidenum">
              <a:rPr lang="en-US" smtClean="0"/>
              <a:t>20</a:t>
            </a:fld>
            <a:endParaRPr lang="en-US"/>
          </a:p>
        </p:txBody>
      </p:sp>
    </p:spTree>
    <p:extLst>
      <p:ext uri="{BB962C8B-B14F-4D97-AF65-F5344CB8AC3E}">
        <p14:creationId xmlns:p14="http://schemas.microsoft.com/office/powerpoint/2010/main" val="110832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58CB2-277C-451F-9338-5A51C8E0AA9B}" type="slidenum">
              <a:rPr lang="en-AU" smtClean="0"/>
              <a:pPr/>
              <a:t>22</a:t>
            </a:fld>
            <a:endParaRPr lang="en-AU"/>
          </a:p>
        </p:txBody>
      </p:sp>
    </p:spTree>
    <p:extLst>
      <p:ext uri="{BB962C8B-B14F-4D97-AF65-F5344CB8AC3E}">
        <p14:creationId xmlns:p14="http://schemas.microsoft.com/office/powerpoint/2010/main" val="408976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Opportunity</a:t>
            </a:r>
            <a:r>
              <a:rPr lang="en-AU" baseline="0" dirty="0"/>
              <a:t> cost = value of what is foregone under the business as usual. </a:t>
            </a:r>
            <a:r>
              <a:rPr lang="en-AU" baseline="0" dirty="0" err="1"/>
              <a:t>E.g</a:t>
            </a:r>
            <a:r>
              <a:rPr lang="en-AU" baseline="0" dirty="0"/>
              <a:t> logging royalty that is part of the lease agreement; </a:t>
            </a:r>
            <a:endParaRPr lang="en-US" dirty="0"/>
          </a:p>
        </p:txBody>
      </p:sp>
      <p:sp>
        <p:nvSpPr>
          <p:cNvPr id="4" name="Slide Number Placeholder 3"/>
          <p:cNvSpPr>
            <a:spLocks noGrp="1"/>
          </p:cNvSpPr>
          <p:nvPr>
            <p:ph type="sldNum" sz="quarter" idx="10"/>
          </p:nvPr>
        </p:nvSpPr>
        <p:spPr/>
        <p:txBody>
          <a:bodyPr/>
          <a:lstStyle/>
          <a:p>
            <a:fld id="{8B7996C0-F051-4F99-8B4F-3BAF5B1A4010}" type="slidenum">
              <a:rPr lang="en-US" smtClean="0"/>
              <a:t>24</a:t>
            </a:fld>
            <a:endParaRPr lang="en-US"/>
          </a:p>
        </p:txBody>
      </p:sp>
    </p:spTree>
    <p:extLst>
      <p:ext uri="{BB962C8B-B14F-4D97-AF65-F5344CB8AC3E}">
        <p14:creationId xmlns:p14="http://schemas.microsoft.com/office/powerpoint/2010/main" val="410893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Economies</a:t>
            </a:r>
            <a:r>
              <a:rPr lang="en-AU" baseline="0" dirty="0"/>
              <a:t> of scale – large areas are more logical to </a:t>
            </a:r>
            <a:r>
              <a:rPr lang="en-AU" baseline="0" dirty="0" err="1"/>
              <a:t>worj</a:t>
            </a:r>
            <a:r>
              <a:rPr lang="en-AU" baseline="0" dirty="0"/>
              <a:t> with under the Sovi model hence the network of PA corridor is proposed to be dealt with as a package rather than piece meal individual attempts</a:t>
            </a:r>
          </a:p>
          <a:p>
            <a:r>
              <a:rPr lang="en-AU" baseline="0" dirty="0"/>
              <a:t>Opportunities to expand the Sovi Trust Fund to cater for other PA in Fiji</a:t>
            </a:r>
          </a:p>
          <a:p>
            <a:endParaRPr lang="en-AU" baseline="0" dirty="0"/>
          </a:p>
          <a:p>
            <a:r>
              <a:rPr lang="en-AU" baseline="0" dirty="0"/>
              <a:t>Legitimacy – the legal framework needs to be strengthened to support development of larger flexible management regimes where some level of community extraction of resources are allowed. The current legislation supports Forest or Nature Reserve both of which have limited application to aspirations of the landowners and conservation objectives</a:t>
            </a:r>
          </a:p>
          <a:p>
            <a:endParaRPr lang="en-AU" baseline="0" dirty="0"/>
          </a:p>
          <a:p>
            <a:r>
              <a:rPr lang="en-AU" baseline="0" dirty="0"/>
              <a:t>Community resilience – important to do this RIGHT at the first attempt to ensure long term buy-in from community members with the focus on stewardship of resources rather than strict protection of biodiversity.   With increasing pressure from other development options, the messaging needs to be streamlined and consistent</a:t>
            </a:r>
            <a:endParaRPr lang="en-US" dirty="0"/>
          </a:p>
        </p:txBody>
      </p:sp>
      <p:sp>
        <p:nvSpPr>
          <p:cNvPr id="4" name="Slide Number Placeholder 3"/>
          <p:cNvSpPr>
            <a:spLocks noGrp="1"/>
          </p:cNvSpPr>
          <p:nvPr>
            <p:ph type="sldNum" sz="quarter" idx="10"/>
          </p:nvPr>
        </p:nvSpPr>
        <p:spPr/>
        <p:txBody>
          <a:bodyPr/>
          <a:lstStyle/>
          <a:p>
            <a:fld id="{A8658CB2-277C-451F-9338-5A51C8E0AA9B}" type="slidenum">
              <a:rPr lang="en-AU" smtClean="0"/>
              <a:pPr/>
              <a:t>28</a:t>
            </a:fld>
            <a:endParaRPr lang="en-AU"/>
          </a:p>
        </p:txBody>
      </p:sp>
    </p:spTree>
    <p:extLst>
      <p:ext uri="{BB962C8B-B14F-4D97-AF65-F5344CB8AC3E}">
        <p14:creationId xmlns:p14="http://schemas.microsoft.com/office/powerpoint/2010/main" val="365257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Ci</a:t>
            </a:r>
            <a:r>
              <a:rPr lang="en-AU" dirty="0"/>
              <a:t> is also working in the Province of Ra </a:t>
            </a:r>
          </a:p>
          <a:p>
            <a:r>
              <a:rPr lang="en-US" dirty="0"/>
              <a:t>Reforests an area of 1,135 ha which results in the sequestration of at least 280,000 tCO2 over the 30 year project lifespan, validated and verified to the Climate, Community and Biodiversity Standards (CCBS); - we have been certified with</a:t>
            </a:r>
            <a:r>
              <a:rPr lang="en-US" baseline="0" dirty="0"/>
              <a:t> CCBS,</a:t>
            </a:r>
            <a:endParaRPr lang="en-US" dirty="0"/>
          </a:p>
          <a:p>
            <a:r>
              <a:rPr lang="en-US" dirty="0"/>
              <a:t>• Increases forest cover around the </a:t>
            </a:r>
            <a:r>
              <a:rPr lang="en-US" dirty="0" err="1"/>
              <a:t>Nakauvadra</a:t>
            </a:r>
            <a:r>
              <a:rPr lang="en-US" dirty="0"/>
              <a:t> Range to expand critical habitat for endangered and endemic species living there, and enhances forest connectivity with other adjacent forest blocks;</a:t>
            </a:r>
          </a:p>
          <a:p>
            <a:r>
              <a:rPr lang="en-US" dirty="0"/>
              <a:t>• Enables local landowners to benefit from job creation, increased revenue, and the enhancement of livelihoods in both the short and long term.</a:t>
            </a:r>
          </a:p>
        </p:txBody>
      </p:sp>
      <p:sp>
        <p:nvSpPr>
          <p:cNvPr id="4" name="Slide Number Placeholder 3"/>
          <p:cNvSpPr>
            <a:spLocks noGrp="1"/>
          </p:cNvSpPr>
          <p:nvPr>
            <p:ph type="sldNum" sz="quarter" idx="10"/>
          </p:nvPr>
        </p:nvSpPr>
        <p:spPr/>
        <p:txBody>
          <a:bodyPr/>
          <a:lstStyle/>
          <a:p>
            <a:fld id="{A8658CB2-277C-451F-9338-5A51C8E0AA9B}" type="slidenum">
              <a:rPr lang="en-AU" smtClean="0"/>
              <a:pPr/>
              <a:t>29</a:t>
            </a:fld>
            <a:endParaRPr lang="en-AU"/>
          </a:p>
        </p:txBody>
      </p:sp>
    </p:spTree>
    <p:extLst>
      <p:ext uri="{BB962C8B-B14F-4D97-AF65-F5344CB8AC3E}">
        <p14:creationId xmlns:p14="http://schemas.microsoft.com/office/powerpoint/2010/main" val="66649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CI has recently signed up to </a:t>
            </a:r>
            <a:r>
              <a:rPr lang="en-AU" baseline="0" dirty="0"/>
              <a:t>work in the Greater </a:t>
            </a:r>
            <a:r>
              <a:rPr lang="en-AU" baseline="0" dirty="0" err="1"/>
              <a:t>Tomaniivi</a:t>
            </a:r>
            <a:r>
              <a:rPr lang="en-AU" baseline="0" dirty="0"/>
              <a:t>/</a:t>
            </a:r>
            <a:r>
              <a:rPr lang="en-AU" baseline="0" dirty="0" err="1"/>
              <a:t>Wabu</a:t>
            </a:r>
            <a:r>
              <a:rPr lang="en-AU" baseline="0" dirty="0"/>
              <a:t> through GEFPAS4 to secure the consent of landowning communities to extend the boundary of existing Nature Reserve in </a:t>
            </a:r>
            <a:r>
              <a:rPr lang="en-AU" baseline="0" dirty="0" err="1"/>
              <a:t>Tomaniivi</a:t>
            </a:r>
            <a:r>
              <a:rPr lang="en-AU" baseline="0" dirty="0"/>
              <a:t>/</a:t>
            </a:r>
            <a:r>
              <a:rPr lang="en-AU" baseline="0" dirty="0" err="1"/>
              <a:t>Wabu</a:t>
            </a:r>
            <a:r>
              <a:rPr lang="en-AU" baseline="0" dirty="0"/>
              <a:t>.  This will ensure meaningful investment on conservation of larger critical land area with high biodiversity thus supporting the strategy for connecting conservation corridor on </a:t>
            </a:r>
            <a:r>
              <a:rPr lang="en-AU" baseline="0" dirty="0" err="1"/>
              <a:t>Viti</a:t>
            </a:r>
            <a:r>
              <a:rPr lang="en-AU" baseline="0" dirty="0"/>
              <a:t> </a:t>
            </a:r>
            <a:r>
              <a:rPr lang="en-AU" baseline="0" dirty="0" err="1"/>
              <a:t>Levu</a:t>
            </a:r>
            <a:r>
              <a:rPr lang="en-AU" baseline="0" dirty="0"/>
              <a:t>.</a:t>
            </a:r>
            <a:endParaRPr lang="en-US" dirty="0"/>
          </a:p>
        </p:txBody>
      </p:sp>
      <p:sp>
        <p:nvSpPr>
          <p:cNvPr id="4" name="Slide Number Placeholder 3"/>
          <p:cNvSpPr>
            <a:spLocks noGrp="1"/>
          </p:cNvSpPr>
          <p:nvPr>
            <p:ph type="sldNum" sz="quarter" idx="10"/>
          </p:nvPr>
        </p:nvSpPr>
        <p:spPr/>
        <p:txBody>
          <a:bodyPr/>
          <a:lstStyle/>
          <a:p>
            <a:fld id="{A8658CB2-277C-451F-9338-5A51C8E0AA9B}" type="slidenum">
              <a:rPr lang="en-AU" smtClean="0"/>
              <a:pPr/>
              <a:t>30</a:t>
            </a:fld>
            <a:endParaRPr lang="en-AU"/>
          </a:p>
        </p:txBody>
      </p:sp>
    </p:spTree>
    <p:extLst>
      <p:ext uri="{BB962C8B-B14F-4D97-AF65-F5344CB8AC3E}">
        <p14:creationId xmlns:p14="http://schemas.microsoft.com/office/powerpoint/2010/main" val="261637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EF10C9A-A91F-400B-85E0-BCD2529192CF}" type="datetimeFigureOut">
              <a:rPr lang="en-AU" smtClean="0"/>
              <a:pPr/>
              <a:t>28/06/2017</a:t>
            </a:fld>
            <a:endParaRPr lang="en-A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09EF738-41EE-471D-9262-08452E344199}" type="slidenum">
              <a:rPr lang="en-AU" smtClean="0"/>
              <a:pPr/>
              <a:t>‹#›</a:t>
            </a:fld>
            <a:endParaRPr lang="en-A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A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EF738-41EE-471D-9262-08452E34419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09EF738-41EE-471D-9262-08452E34419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EF738-41EE-471D-9262-08452E344199}" type="slidenum">
              <a:rPr lang="en-AU" smtClean="0"/>
              <a:pPr/>
              <a:t>‹#›</a:t>
            </a:fld>
            <a:endParaRPr lang="en-AU"/>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EF10C9A-A91F-400B-85E0-BCD2529192CF}" type="datetimeFigureOut">
              <a:rPr lang="en-AU" smtClean="0"/>
              <a:pPr/>
              <a:t>28/06/2017</a:t>
            </a:fld>
            <a:endParaRPr lang="en-A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09EF738-41EE-471D-9262-08452E344199}" type="slidenum">
              <a:rPr lang="en-AU" smtClean="0"/>
              <a:pPr/>
              <a:t>‹#›</a:t>
            </a:fld>
            <a:endParaRPr lang="en-A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A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EF738-41EE-471D-9262-08452E344199}" type="slidenum">
              <a:rPr lang="en-AU" smtClean="0"/>
              <a:pPr/>
              <a:t>‹#›</a:t>
            </a:fld>
            <a:endParaRPr lang="en-AU"/>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09EF738-41EE-471D-9262-08452E344199}" type="slidenum">
              <a:rPr lang="en-AU" smtClean="0"/>
              <a:pPr/>
              <a:t>‹#›</a:t>
            </a:fld>
            <a:endParaRPr lang="en-AU"/>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09EF738-41EE-471D-9262-08452E344199}" type="slidenum">
              <a:rPr lang="en-AU" smtClean="0"/>
              <a:pPr/>
              <a:t>‹#›</a:t>
            </a:fld>
            <a:endParaRPr lang="en-AU"/>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09EF738-41EE-471D-9262-08452E34419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09EF738-41EE-471D-9262-08452E344199}" type="slidenum">
              <a:rPr lang="en-AU" smtClean="0"/>
              <a:pPr/>
              <a:t>‹#›</a:t>
            </a:fld>
            <a:endParaRPr lang="en-A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10C9A-A91F-400B-85E0-BCD2529192CF}" type="datetimeFigureOut">
              <a:rPr lang="en-AU" smtClean="0"/>
              <a:pPr/>
              <a:t>28/06/2017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EF738-41EE-471D-9262-08452E344199}" type="slidenum">
              <a:rPr lang="en-AU" smtClean="0"/>
              <a:pPr/>
              <a:t>‹#›</a:t>
            </a:fld>
            <a:endParaRPr lang="en-A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EF10C9A-A91F-400B-85E0-BCD2529192CF}" type="datetimeFigureOut">
              <a:rPr lang="en-AU" smtClean="0"/>
              <a:pPr/>
              <a:t>28/06/2017</a:t>
            </a:fld>
            <a:endParaRPr lang="en-A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A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09EF738-41EE-471D-9262-08452E34419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8/8f/1976.05.02_Pink-billed_Parrot-Finch_Savura_Creek,_Fiji_2755.jp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T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28" y="260648"/>
            <a:ext cx="7484673" cy="61856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010400" y="188640"/>
            <a:ext cx="1981200" cy="6552728"/>
          </a:xfrm>
        </p:spPr>
        <p:txBody>
          <a:bodyPr>
            <a:normAutofit/>
          </a:bodyPr>
          <a:lstStyle/>
          <a:p>
            <a:endParaRPr lang="en-AU" sz="2400" dirty="0">
              <a:solidFill>
                <a:schemeClr val="tx1"/>
              </a:solidFill>
            </a:endParaRPr>
          </a:p>
          <a:p>
            <a:r>
              <a:rPr lang="en-AU" sz="2400" dirty="0">
                <a:solidFill>
                  <a:schemeClr val="tx1"/>
                </a:solidFill>
              </a:rPr>
              <a:t>GEFPAS4</a:t>
            </a:r>
          </a:p>
          <a:p>
            <a:endParaRPr lang="en-AU" sz="2400" dirty="0">
              <a:solidFill>
                <a:schemeClr val="tx1"/>
              </a:solidFill>
            </a:endParaRPr>
          </a:p>
          <a:p>
            <a:r>
              <a:rPr lang="en-AU" sz="2000" dirty="0">
                <a:solidFill>
                  <a:schemeClr val="tx1"/>
                </a:solidFill>
              </a:rPr>
              <a:t>NATIONAL STEERING COMMITTEE MEETING        06 FEBRUARY 2015</a:t>
            </a:r>
          </a:p>
          <a:p>
            <a:endParaRPr lang="en-AU" sz="2000" dirty="0">
              <a:solidFill>
                <a:schemeClr val="tx1"/>
              </a:solidFill>
            </a:endParaRPr>
          </a:p>
          <a:p>
            <a:r>
              <a:rPr lang="en-AU" sz="2000" dirty="0">
                <a:solidFill>
                  <a:schemeClr val="tx1"/>
                </a:solidFill>
              </a:rPr>
              <a:t>E.ERASITO</a:t>
            </a:r>
          </a:p>
          <a:p>
            <a:r>
              <a:rPr lang="en-AU" sz="2000" dirty="0">
                <a:solidFill>
                  <a:schemeClr val="tx1"/>
                </a:solidFill>
              </a:rPr>
              <a:t>DIRECTOR</a:t>
            </a:r>
          </a:p>
          <a:p>
            <a:r>
              <a:rPr lang="en-AU" sz="2000" dirty="0">
                <a:solidFill>
                  <a:schemeClr val="tx1"/>
                </a:solidFill>
              </a:rPr>
              <a:t>NATIONAL TRUST OF FIJI</a:t>
            </a:r>
          </a:p>
        </p:txBody>
      </p:sp>
      <p:sp>
        <p:nvSpPr>
          <p:cNvPr id="2" name="Title 1"/>
          <p:cNvSpPr>
            <a:spLocks noGrp="1"/>
          </p:cNvSpPr>
          <p:nvPr>
            <p:ph type="title"/>
          </p:nvPr>
        </p:nvSpPr>
        <p:spPr>
          <a:xfrm>
            <a:off x="-2124744" y="4077072"/>
            <a:ext cx="6324600" cy="1828800"/>
          </a:xfrm>
        </p:spPr>
        <p:txBody>
          <a:bodyPr>
            <a:normAutofit fontScale="90000"/>
          </a:bodyPr>
          <a:lstStyle/>
          <a:p>
            <a:r>
              <a:rPr lang="en-AU" dirty="0"/>
              <a:t>SOVI BASIN</a:t>
            </a:r>
            <a:br>
              <a:rPr lang="en-AU" dirty="0"/>
            </a:br>
            <a:r>
              <a:rPr lang="en-AU" dirty="0"/>
              <a:t>PROTECTED </a:t>
            </a:r>
            <a:br>
              <a:rPr lang="en-AU" dirty="0"/>
            </a:br>
            <a:r>
              <a:rPr lang="en-AU" dirty="0"/>
              <a:t>AREA</a:t>
            </a:r>
            <a:br>
              <a:rPr lang="en-AU" dirty="0"/>
            </a:br>
            <a:endParaRPr lang="en-AU" dirty="0"/>
          </a:p>
        </p:txBody>
      </p:sp>
    </p:spTree>
    <p:extLst>
      <p:ext uri="{BB962C8B-B14F-4D97-AF65-F5344CB8AC3E}">
        <p14:creationId xmlns:p14="http://schemas.microsoft.com/office/powerpoint/2010/main" val="120817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Font typeface="Arial" pitchFamily="34" charset="0"/>
              <a:buChar char="•"/>
              <a:defRPr/>
            </a:pPr>
            <a:r>
              <a:rPr lang="en-AU" dirty="0"/>
              <a:t>3 species of skinks.</a:t>
            </a:r>
          </a:p>
          <a:p>
            <a:pPr>
              <a:buFont typeface="Arial" pitchFamily="34" charset="0"/>
              <a:buChar char="•"/>
              <a:defRPr/>
            </a:pPr>
            <a:r>
              <a:rPr lang="en-AU" dirty="0"/>
              <a:t> 1 species of gecko.</a:t>
            </a:r>
          </a:p>
          <a:p>
            <a:pPr>
              <a:buFont typeface="Arial" pitchFamily="34" charset="0"/>
              <a:buChar char="•"/>
              <a:defRPr/>
            </a:pPr>
            <a:r>
              <a:rPr lang="en-AU" dirty="0"/>
              <a:t>Tree fog.</a:t>
            </a:r>
          </a:p>
          <a:p>
            <a:pPr>
              <a:buFont typeface="Arial" pitchFamily="34" charset="0"/>
              <a:buChar char="•"/>
              <a:defRPr/>
            </a:pPr>
            <a:r>
              <a:rPr lang="en-AU" dirty="0"/>
              <a:t>Cane toad.</a:t>
            </a:r>
          </a:p>
          <a:p>
            <a:pPr>
              <a:buFont typeface="Arial" pitchFamily="34" charset="0"/>
              <a:buChar char="•"/>
              <a:defRPr/>
            </a:pPr>
            <a:r>
              <a:rPr lang="en-AU" dirty="0"/>
              <a:t>Pacific Boa</a:t>
            </a:r>
          </a:p>
          <a:p>
            <a:endParaRPr lang="en-US" dirty="0"/>
          </a:p>
        </p:txBody>
      </p:sp>
      <p:sp>
        <p:nvSpPr>
          <p:cNvPr id="3" name="Content Placeholder 2"/>
          <p:cNvSpPr>
            <a:spLocks noGrp="1"/>
          </p:cNvSpPr>
          <p:nvPr>
            <p:ph sz="half" idx="2"/>
          </p:nvPr>
        </p:nvSpPr>
        <p:spPr/>
        <p:txBody>
          <a:bodyPr/>
          <a:lstStyle/>
          <a:p>
            <a:pPr marL="342900" indent="-342900">
              <a:buNone/>
              <a:defRPr/>
            </a:pPr>
            <a:r>
              <a:rPr lang="en-AU" dirty="0"/>
              <a:t> </a:t>
            </a:r>
          </a:p>
          <a:p>
            <a:pPr marL="342900" indent="-342900">
              <a:buFont typeface="Arial" pitchFamily="34" charset="0"/>
              <a:buChar char="•"/>
              <a:defRPr/>
            </a:pPr>
            <a:r>
              <a:rPr lang="en-AU" dirty="0"/>
              <a:t>2 fruit bats.</a:t>
            </a:r>
          </a:p>
          <a:p>
            <a:pPr marL="342900" indent="-342900">
              <a:buFont typeface="Arial" pitchFamily="34" charset="0"/>
              <a:buChar char="•"/>
              <a:defRPr/>
            </a:pPr>
            <a:r>
              <a:rPr lang="en-AU" dirty="0"/>
              <a:t> 1 species of gecko.</a:t>
            </a:r>
          </a:p>
          <a:p>
            <a:pPr marL="342900" indent="-342900">
              <a:buFont typeface="Arial" pitchFamily="34" charset="0"/>
              <a:buChar char="•"/>
              <a:defRPr/>
            </a:pPr>
            <a:r>
              <a:rPr lang="en-AU" dirty="0"/>
              <a:t>1 blossom bat.</a:t>
            </a:r>
          </a:p>
          <a:p>
            <a:pPr marL="342900" indent="-342900">
              <a:buFont typeface="Arial" pitchFamily="34" charset="0"/>
              <a:buChar char="•"/>
              <a:defRPr/>
            </a:pPr>
            <a:r>
              <a:rPr lang="en-AU" dirty="0"/>
              <a:t>Wild pig</a:t>
            </a:r>
          </a:p>
          <a:p>
            <a:endParaRPr lang="en-US" dirty="0"/>
          </a:p>
        </p:txBody>
      </p:sp>
      <p:sp>
        <p:nvSpPr>
          <p:cNvPr id="4" name="Title 3"/>
          <p:cNvSpPr>
            <a:spLocks noGrp="1"/>
          </p:cNvSpPr>
          <p:nvPr>
            <p:ph type="title"/>
          </p:nvPr>
        </p:nvSpPr>
        <p:spPr/>
        <p:txBody>
          <a:bodyPr/>
          <a:lstStyle/>
          <a:p>
            <a:r>
              <a:rPr lang="en-AU" b="1" u="sng" dirty="0" err="1"/>
              <a:t>Herpetofauna</a:t>
            </a:r>
            <a:r>
              <a:rPr lang="en-AU" dirty="0"/>
              <a:t>           /    </a:t>
            </a:r>
            <a:r>
              <a:rPr lang="en-AU" b="1" u="sng" dirty="0"/>
              <a:t>Mammals</a:t>
            </a:r>
            <a:br>
              <a:rPr lang="en-AU" dirty="0"/>
            </a:br>
            <a:endParaRPr lang="en-US" dirty="0"/>
          </a:p>
        </p:txBody>
      </p:sp>
      <p:pic>
        <p:nvPicPr>
          <p:cNvPr id="5" name="Picture 2" descr="C:\Users\ACER\Documents\My Received Files\DSC00360.JPG"/>
          <p:cNvPicPr>
            <a:picLocks noChangeAspect="1" noChangeArrowheads="1"/>
          </p:cNvPicPr>
          <p:nvPr/>
        </p:nvPicPr>
        <p:blipFill>
          <a:blip r:embed="rId2" cstate="print"/>
          <a:srcRect l="17528" t="36484" r="3732" b="17523"/>
          <a:stretch>
            <a:fillRect/>
          </a:stretch>
        </p:blipFill>
        <p:spPr bwMode="auto">
          <a:xfrm>
            <a:off x="5027546" y="4437112"/>
            <a:ext cx="4440997" cy="2725007"/>
          </a:xfrm>
          <a:prstGeom prst="rect">
            <a:avLst/>
          </a:prstGeom>
          <a:ln>
            <a:noFill/>
          </a:ln>
          <a:effectLst>
            <a:softEdge rad="112500"/>
          </a:effectLst>
        </p:spPr>
      </p:pic>
      <p:pic>
        <p:nvPicPr>
          <p:cNvPr id="6" name="Picture 3" descr="Emoia_concolor-ClareMorrison4"/>
          <p:cNvPicPr>
            <a:picLocks noChangeAspect="1" noChangeArrowheads="1"/>
          </p:cNvPicPr>
          <p:nvPr/>
        </p:nvPicPr>
        <p:blipFill>
          <a:blip r:embed="rId3" cstate="print"/>
          <a:srcRect/>
          <a:stretch>
            <a:fillRect/>
          </a:stretch>
        </p:blipFill>
        <p:spPr>
          <a:xfrm>
            <a:off x="-324544" y="4437112"/>
            <a:ext cx="3021753" cy="2725007"/>
          </a:xfrm>
          <a:prstGeom prst="rect">
            <a:avLst/>
          </a:prstGeom>
          <a:ln>
            <a:noFill/>
          </a:ln>
          <a:effectLst>
            <a:softEdge rad="112500"/>
          </a:effectLst>
        </p:spPr>
      </p:pic>
      <p:pic>
        <p:nvPicPr>
          <p:cNvPr id="7" name="Picture 4" descr="GroundFrogViwa-NuniaThomas2"/>
          <p:cNvPicPr>
            <a:picLocks noChangeAspect="1" noChangeArrowheads="1"/>
          </p:cNvPicPr>
          <p:nvPr/>
        </p:nvPicPr>
        <p:blipFill>
          <a:blip r:embed="rId4" cstate="print"/>
          <a:srcRect l="27273" t="43435" r="38383" b="21548"/>
          <a:stretch>
            <a:fillRect/>
          </a:stretch>
        </p:blipFill>
        <p:spPr>
          <a:xfrm>
            <a:off x="2285984" y="4437112"/>
            <a:ext cx="3006096" cy="2725008"/>
          </a:xfrm>
          <a:prstGeom prst="rect">
            <a:avLst/>
          </a:prstGeom>
          <a:ln>
            <a:noFill/>
          </a:ln>
          <a:effectLst>
            <a:softEdge rad="112500"/>
          </a:effectLst>
        </p:spPr>
      </p:pic>
    </p:spTree>
    <p:extLst>
      <p:ext uri="{BB962C8B-B14F-4D97-AF65-F5344CB8AC3E}">
        <p14:creationId xmlns:p14="http://schemas.microsoft.com/office/powerpoint/2010/main" val="20451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56792"/>
            <a:ext cx="8407893" cy="5301207"/>
          </a:xfrm>
        </p:spPr>
        <p:txBody>
          <a:bodyPr>
            <a:normAutofit lnSpcReduction="10000"/>
          </a:bodyPr>
          <a:lstStyle/>
          <a:p>
            <a:r>
              <a:rPr lang="en-AU" sz="2800" dirty="0"/>
              <a:t>Initial community consultation &amp; Ground work on Trust Fund  carried out by Conservation International (CI), </a:t>
            </a:r>
            <a:r>
              <a:rPr lang="en-AU" sz="2800" dirty="0" err="1"/>
              <a:t>DoForestry</a:t>
            </a:r>
            <a:r>
              <a:rPr lang="en-AU" sz="2800" dirty="0"/>
              <a:t>, USP, </a:t>
            </a:r>
            <a:r>
              <a:rPr lang="en-AU" sz="2800" dirty="0" err="1"/>
              <a:t>iTaukeiAffairs</a:t>
            </a:r>
            <a:r>
              <a:rPr lang="en-AU" sz="2800" dirty="0"/>
              <a:t> </a:t>
            </a:r>
          </a:p>
          <a:p>
            <a:r>
              <a:rPr lang="en-AU" sz="2800" dirty="0"/>
              <a:t>CI works with local partner – National Trust of Fiji (NTF) to build capacity and support for natural heritage</a:t>
            </a:r>
          </a:p>
          <a:p>
            <a:r>
              <a:rPr lang="en-AU" sz="2800" dirty="0"/>
              <a:t>Lease of </a:t>
            </a:r>
            <a:r>
              <a:rPr lang="en-AU" sz="2800" dirty="0" err="1"/>
              <a:t>Sovi</a:t>
            </a:r>
            <a:r>
              <a:rPr lang="en-AU" sz="2800" dirty="0"/>
              <a:t> PA issued to NTF</a:t>
            </a:r>
          </a:p>
          <a:p>
            <a:r>
              <a:rPr lang="en-AU" sz="2800" dirty="0"/>
              <a:t>NTF takes lead role in PA management and community liaison once lease is issued</a:t>
            </a:r>
          </a:p>
          <a:p>
            <a:r>
              <a:rPr lang="en-AU" sz="2800" dirty="0"/>
              <a:t>NTF manage the </a:t>
            </a:r>
            <a:r>
              <a:rPr lang="en-AU" sz="2800" dirty="0" err="1"/>
              <a:t>Sovi</a:t>
            </a:r>
            <a:r>
              <a:rPr lang="en-AU" sz="2800" dirty="0"/>
              <a:t> Basin Endowment Trust Fund</a:t>
            </a:r>
          </a:p>
          <a:p>
            <a:endParaRPr lang="en-AU" sz="2800" dirty="0"/>
          </a:p>
          <a:p>
            <a:endParaRPr lang="en-US" dirty="0"/>
          </a:p>
        </p:txBody>
      </p:sp>
      <p:sp>
        <p:nvSpPr>
          <p:cNvPr id="3" name="Title 2"/>
          <p:cNvSpPr>
            <a:spLocks noGrp="1"/>
          </p:cNvSpPr>
          <p:nvPr>
            <p:ph type="title"/>
          </p:nvPr>
        </p:nvSpPr>
        <p:spPr/>
        <p:txBody>
          <a:bodyPr/>
          <a:lstStyle/>
          <a:p>
            <a:r>
              <a:rPr lang="en-AU" dirty="0"/>
              <a:t>MANAGEMENT ARRANGEMENT</a:t>
            </a:r>
            <a:endParaRPr lang="en-US" dirty="0"/>
          </a:p>
        </p:txBody>
      </p:sp>
    </p:spTree>
    <p:extLst>
      <p:ext uri="{BB962C8B-B14F-4D97-AF65-F5344CB8AC3E}">
        <p14:creationId xmlns:p14="http://schemas.microsoft.com/office/powerpoint/2010/main" val="87885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10108.JPG"/>
          <p:cNvPicPr>
            <a:picLocks noChangeAspect="1"/>
          </p:cNvPicPr>
          <p:nvPr/>
        </p:nvPicPr>
        <p:blipFill>
          <a:blip r:embed="rId2" cstate="print"/>
          <a:stretch>
            <a:fillRect/>
          </a:stretch>
        </p:blipFill>
        <p:spPr>
          <a:xfrm>
            <a:off x="-1700707" y="-675456"/>
            <a:ext cx="12429596" cy="8285907"/>
          </a:xfrm>
          <a:prstGeom prst="ellipse">
            <a:avLst/>
          </a:prstGeom>
          <a:ln>
            <a:noFill/>
          </a:ln>
          <a:effectLst>
            <a:softEdge rad="112500"/>
          </a:effectLst>
        </p:spPr>
      </p:pic>
      <p:sp>
        <p:nvSpPr>
          <p:cNvPr id="2" name="Title 1"/>
          <p:cNvSpPr>
            <a:spLocks noGrp="1"/>
          </p:cNvSpPr>
          <p:nvPr>
            <p:ph type="title"/>
          </p:nvPr>
        </p:nvSpPr>
        <p:spPr/>
        <p:txBody>
          <a:bodyPr>
            <a:normAutofit/>
          </a:bodyPr>
          <a:lstStyle/>
          <a:p>
            <a:r>
              <a:rPr lang="en-AU" dirty="0">
                <a:solidFill>
                  <a:schemeClr val="tx1"/>
                </a:solidFill>
              </a:rPr>
              <a:t>Endowment  TRUST FUND</a:t>
            </a:r>
          </a:p>
        </p:txBody>
      </p:sp>
      <p:sp>
        <p:nvSpPr>
          <p:cNvPr id="5" name="TextBox 4"/>
          <p:cNvSpPr txBox="1"/>
          <p:nvPr/>
        </p:nvSpPr>
        <p:spPr>
          <a:xfrm>
            <a:off x="1053952" y="3840063"/>
            <a:ext cx="7632848" cy="2308324"/>
          </a:xfrm>
          <a:prstGeom prst="rect">
            <a:avLst/>
          </a:prstGeom>
          <a:noFill/>
        </p:spPr>
        <p:txBody>
          <a:bodyPr wrap="square" rtlCol="0">
            <a:spAutoFit/>
          </a:bodyPr>
          <a:lstStyle/>
          <a:p>
            <a:pPr marL="285750" indent="-285750">
              <a:buFont typeface="Arial" pitchFamily="34" charset="0"/>
              <a:buChar char="•"/>
            </a:pPr>
            <a:r>
              <a:rPr lang="en-AU" sz="4800" dirty="0">
                <a:solidFill>
                  <a:schemeClr val="bg1"/>
                </a:solidFill>
              </a:rPr>
              <a:t>To sustainably finance the conservation of the </a:t>
            </a:r>
            <a:r>
              <a:rPr lang="en-AU" sz="4800" dirty="0" err="1">
                <a:solidFill>
                  <a:schemeClr val="bg1"/>
                </a:solidFill>
              </a:rPr>
              <a:t>Sovi</a:t>
            </a:r>
            <a:r>
              <a:rPr lang="en-AU" sz="4800" dirty="0">
                <a:solidFill>
                  <a:schemeClr val="bg1"/>
                </a:solidFill>
              </a:rPr>
              <a:t> Basin PA  for 99yrs</a:t>
            </a:r>
            <a:endParaRPr lang="en-US" sz="48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b="1" dirty="0"/>
              <a:t>ENDOWENT Trust FUND</a:t>
            </a:r>
            <a:endParaRPr lang="en-AU" dirty="0"/>
          </a:p>
        </p:txBody>
      </p:sp>
      <p:sp>
        <p:nvSpPr>
          <p:cNvPr id="4" name="Content Placeholder 3"/>
          <p:cNvSpPr>
            <a:spLocks noGrp="1"/>
          </p:cNvSpPr>
          <p:nvPr>
            <p:ph idx="4294967295"/>
          </p:nvPr>
        </p:nvSpPr>
        <p:spPr>
          <a:xfrm>
            <a:off x="0" y="2060575"/>
            <a:ext cx="8064500" cy="4392613"/>
          </a:xfrm>
        </p:spPr>
        <p:txBody>
          <a:bodyPr>
            <a:normAutofit fontScale="70000" lnSpcReduction="20000"/>
          </a:bodyPr>
          <a:lstStyle/>
          <a:p>
            <a:r>
              <a:rPr lang="en-AU" sz="2900" dirty="0">
                <a:solidFill>
                  <a:schemeClr val="tx1"/>
                </a:solidFill>
              </a:rPr>
              <a:t>Capitalisation : $3.626m USD</a:t>
            </a:r>
          </a:p>
          <a:p>
            <a:pPr lvl="1"/>
            <a:r>
              <a:rPr lang="en-AU" sz="2500" dirty="0"/>
              <a:t>Donors – </a:t>
            </a:r>
          </a:p>
          <a:p>
            <a:pPr lvl="2"/>
            <a:r>
              <a:rPr lang="en-AU" sz="2300" dirty="0"/>
              <a:t>Global Conservation Fund, </a:t>
            </a:r>
          </a:p>
          <a:p>
            <a:pPr lvl="2"/>
            <a:r>
              <a:rPr lang="en-AU" sz="2300" dirty="0"/>
              <a:t>Fiji Water Foundation, </a:t>
            </a:r>
          </a:p>
          <a:p>
            <a:pPr lvl="2"/>
            <a:r>
              <a:rPr lang="en-AU" sz="2300" dirty="0"/>
              <a:t>GEFPAS4 (FAO- negotiation in progress)</a:t>
            </a:r>
          </a:p>
          <a:p>
            <a:pPr lvl="1"/>
            <a:endParaRPr lang="en-AU" sz="2500" dirty="0"/>
          </a:p>
          <a:p>
            <a:r>
              <a:rPr lang="en-GB" sz="2900" dirty="0">
                <a:solidFill>
                  <a:schemeClr val="tx1"/>
                </a:solidFill>
              </a:rPr>
              <a:t>The Trust Fund supports three broad cost categories:</a:t>
            </a:r>
            <a:endParaRPr lang="en-US" sz="3300" dirty="0">
              <a:solidFill>
                <a:schemeClr val="tx1"/>
              </a:solidFill>
            </a:endParaRPr>
          </a:p>
          <a:p>
            <a:pPr marL="502920" lvl="0" indent="-457200">
              <a:buFont typeface="+mj-lt"/>
              <a:buAutoNum type="arabicPeriod"/>
            </a:pPr>
            <a:r>
              <a:rPr lang="en-GB" sz="2900" dirty="0"/>
              <a:t>Annual royalty and lease payments to SBPA landowners</a:t>
            </a:r>
            <a:endParaRPr lang="en-US" sz="3300" dirty="0"/>
          </a:p>
          <a:p>
            <a:pPr marL="502920" lvl="0" indent="-457200">
              <a:buFont typeface="+mj-lt"/>
              <a:buAutoNum type="arabicPeriod"/>
            </a:pPr>
            <a:r>
              <a:rPr lang="en-GB" sz="2900" dirty="0"/>
              <a:t>Annual contributions to a Community Conservation and Development Fund</a:t>
            </a:r>
            <a:endParaRPr lang="en-US" sz="3300" dirty="0"/>
          </a:p>
          <a:p>
            <a:pPr marL="502920" lvl="0" indent="-457200">
              <a:buFont typeface="+mj-lt"/>
              <a:buAutoNum type="arabicPeriod"/>
            </a:pPr>
            <a:r>
              <a:rPr lang="en-GB" sz="2900" dirty="0"/>
              <a:t>Management budget for the Natural Heritage Unit.</a:t>
            </a:r>
            <a:endParaRPr lang="en-US" sz="3300" dirty="0"/>
          </a:p>
          <a:p>
            <a:pPr lvl="0"/>
            <a:endParaRPr lang="en-GB" sz="2900" dirty="0">
              <a:solidFill>
                <a:schemeClr val="tx1"/>
              </a:solidFill>
            </a:endParaRPr>
          </a:p>
          <a:p>
            <a:pPr lvl="0"/>
            <a:r>
              <a:rPr lang="en-GB" sz="2900" dirty="0">
                <a:solidFill>
                  <a:schemeClr val="tx1"/>
                </a:solidFill>
              </a:rPr>
              <a:t>An innovative mechanism for conserving habitat while providing economic and social benefits for stakeholders including local communities and public/private sectors.</a:t>
            </a:r>
            <a:endParaRPr lang="en-US" sz="2900" dirty="0">
              <a:solidFill>
                <a:schemeClr val="tx1"/>
              </a:solidFill>
            </a:endParaRPr>
          </a:p>
          <a:p>
            <a:pPr lvl="1"/>
            <a:endParaRPr lang="en-AU" dirty="0"/>
          </a:p>
          <a:p>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4644325" y="3969500"/>
            <a:ext cx="0" cy="328228"/>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01941"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a:p>
            <a:pPr algn="ctr"/>
            <a:r>
              <a:rPr lang="en-AU" sz="1600" dirty="0"/>
              <a:t>Community Development Fund</a:t>
            </a:r>
            <a:endParaRPr lang="en-US" sz="1600" dirty="0"/>
          </a:p>
          <a:p>
            <a:pPr algn="ctr"/>
            <a:endParaRPr lang="en-US" dirty="0"/>
          </a:p>
        </p:txBody>
      </p:sp>
      <p:sp>
        <p:nvSpPr>
          <p:cNvPr id="6" name="Rectangle 5"/>
          <p:cNvSpPr/>
          <p:nvPr/>
        </p:nvSpPr>
        <p:spPr>
          <a:xfrm>
            <a:off x="3660799"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Management</a:t>
            </a:r>
            <a:endParaRPr lang="en-US" dirty="0"/>
          </a:p>
        </p:txBody>
      </p:sp>
      <p:sp>
        <p:nvSpPr>
          <p:cNvPr id="7" name="Rectangle 6"/>
          <p:cNvSpPr/>
          <p:nvPr/>
        </p:nvSpPr>
        <p:spPr>
          <a:xfrm>
            <a:off x="6484391"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iTaukei LTB</a:t>
            </a:r>
            <a:endParaRPr lang="en-US" dirty="0"/>
          </a:p>
        </p:txBody>
      </p:sp>
      <p:sp>
        <p:nvSpPr>
          <p:cNvPr id="26" name="Rectangle 25"/>
          <p:cNvSpPr/>
          <p:nvPr/>
        </p:nvSpPr>
        <p:spPr>
          <a:xfrm>
            <a:off x="6484391" y="5656998"/>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dirty="0"/>
              <a:t>Royalty &amp; Lease </a:t>
            </a:r>
            <a:endParaRPr lang="en-US" dirty="0"/>
          </a:p>
        </p:txBody>
      </p:sp>
      <p:sp>
        <p:nvSpPr>
          <p:cNvPr id="27" name="Rectangle 26"/>
          <p:cNvSpPr/>
          <p:nvPr/>
        </p:nvSpPr>
        <p:spPr>
          <a:xfrm>
            <a:off x="974563" y="5669946"/>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a:p>
            <a:pPr algn="ctr"/>
            <a:r>
              <a:rPr lang="en-AU" sz="1600" dirty="0"/>
              <a:t>Landowners Steering Committee</a:t>
            </a:r>
            <a:endParaRPr lang="en-US" sz="1600" dirty="0"/>
          </a:p>
          <a:p>
            <a:pPr algn="ctr"/>
            <a:endParaRPr lang="en-US" dirty="0"/>
          </a:p>
        </p:txBody>
      </p:sp>
      <p:sp>
        <p:nvSpPr>
          <p:cNvPr id="28" name="Rectangle 27"/>
          <p:cNvSpPr/>
          <p:nvPr/>
        </p:nvSpPr>
        <p:spPr>
          <a:xfrm>
            <a:off x="3660799" y="5682522"/>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Maintenance Cost</a:t>
            </a:r>
            <a:endParaRPr lang="en-US" dirty="0"/>
          </a:p>
        </p:txBody>
      </p:sp>
      <p:cxnSp>
        <p:nvCxnSpPr>
          <p:cNvPr id="38" name="Straight Connector 37"/>
          <p:cNvCxnSpPr/>
          <p:nvPr/>
        </p:nvCxnSpPr>
        <p:spPr>
          <a:xfrm flipV="1">
            <a:off x="1874663" y="3969500"/>
            <a:ext cx="4635326" cy="40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93713" y="3973566"/>
            <a:ext cx="0" cy="328228"/>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50152" y="1556792"/>
            <a:ext cx="13989" cy="274500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 idx="2"/>
            <a:endCxn id="27" idx="0"/>
          </p:cNvCxnSpPr>
          <p:nvPr/>
        </p:nvCxnSpPr>
        <p:spPr>
          <a:xfrm flipH="1">
            <a:off x="1874663" y="5165890"/>
            <a:ext cx="27378" cy="504056"/>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88891" y="5165890"/>
            <a:ext cx="0" cy="51663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64511" y="5165890"/>
            <a:ext cx="0" cy="504056"/>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796427" y="1321874"/>
            <a:ext cx="1944216" cy="21602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Investment</a:t>
            </a:r>
            <a:r>
              <a:rPr lang="en-AU" sz="2000" dirty="0"/>
              <a:t> </a:t>
            </a:r>
          </a:p>
          <a:p>
            <a:pPr algn="ctr"/>
            <a:r>
              <a:rPr lang="en-AU" sz="2800" dirty="0"/>
              <a:t>Bank</a:t>
            </a:r>
            <a:endParaRPr lang="en-US" sz="2800" dirty="0"/>
          </a:p>
        </p:txBody>
      </p:sp>
      <p:sp>
        <p:nvSpPr>
          <p:cNvPr id="4" name="Rectangle 3"/>
          <p:cNvSpPr/>
          <p:nvPr/>
        </p:nvSpPr>
        <p:spPr>
          <a:xfrm>
            <a:off x="4249681" y="2488918"/>
            <a:ext cx="1676908" cy="86409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Endowment Account</a:t>
            </a:r>
            <a:endParaRPr lang="en-US" dirty="0"/>
          </a:p>
        </p:txBody>
      </p:sp>
      <p:sp>
        <p:nvSpPr>
          <p:cNvPr id="19" name="Rectangle 18"/>
          <p:cNvSpPr/>
          <p:nvPr/>
        </p:nvSpPr>
        <p:spPr>
          <a:xfrm>
            <a:off x="6156176" y="2636912"/>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Steering Committee</a:t>
            </a:r>
            <a:endParaRPr lang="en-US" dirty="0"/>
          </a:p>
        </p:txBody>
      </p:sp>
      <p:sp>
        <p:nvSpPr>
          <p:cNvPr id="22" name="Oval 21"/>
          <p:cNvSpPr/>
          <p:nvPr/>
        </p:nvSpPr>
        <p:spPr>
          <a:xfrm>
            <a:off x="6653301" y="413692"/>
            <a:ext cx="1737282" cy="15820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t>NTF</a:t>
            </a:r>
            <a:endParaRPr lang="en-US" sz="5400" dirty="0"/>
          </a:p>
        </p:txBody>
      </p:sp>
      <p:sp>
        <p:nvSpPr>
          <p:cNvPr id="25" name="Rectangle 24"/>
          <p:cNvSpPr/>
          <p:nvPr/>
        </p:nvSpPr>
        <p:spPr>
          <a:xfrm>
            <a:off x="242015" y="1969946"/>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Donor</a:t>
            </a:r>
            <a:endParaRPr lang="en-US" dirty="0"/>
          </a:p>
        </p:txBody>
      </p:sp>
      <p:cxnSp>
        <p:nvCxnSpPr>
          <p:cNvPr id="60" name="Straight Connector 59"/>
          <p:cNvCxnSpPr/>
          <p:nvPr/>
        </p:nvCxnSpPr>
        <p:spPr>
          <a:xfrm>
            <a:off x="6509989" y="3501008"/>
            <a:ext cx="0" cy="46849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38918" y="1856782"/>
            <a:ext cx="0" cy="78013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5" idx="3"/>
          </p:cNvCxnSpPr>
          <p:nvPr/>
        </p:nvCxnSpPr>
        <p:spPr>
          <a:xfrm>
            <a:off x="2042215" y="2401994"/>
            <a:ext cx="56469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81980" y="1995696"/>
            <a:ext cx="779019" cy="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737375" y="168209"/>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Donor Board</a:t>
            </a:r>
            <a:endParaRPr lang="en-US" dirty="0"/>
          </a:p>
        </p:txBody>
      </p:sp>
      <p:cxnSp>
        <p:nvCxnSpPr>
          <p:cNvPr id="39" name="Straight Arrow Connector 38"/>
          <p:cNvCxnSpPr/>
          <p:nvPr/>
        </p:nvCxnSpPr>
        <p:spPr>
          <a:xfrm>
            <a:off x="4537575" y="600257"/>
            <a:ext cx="8568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 idx="2"/>
          </p:cNvCxnSpPr>
          <p:nvPr/>
        </p:nvCxnSpPr>
        <p:spPr>
          <a:xfrm>
            <a:off x="2541978" y="2401994"/>
            <a:ext cx="25444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94451" y="600257"/>
            <a:ext cx="0" cy="13954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64955" y="1321874"/>
            <a:ext cx="1288346" cy="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1245" y="367767"/>
            <a:ext cx="2341839" cy="954107"/>
          </a:xfrm>
          <a:prstGeom prst="rect">
            <a:avLst/>
          </a:prstGeom>
          <a:noFill/>
        </p:spPr>
        <p:txBody>
          <a:bodyPr wrap="square" rtlCol="0">
            <a:spAutoFit/>
          </a:bodyPr>
          <a:lstStyle/>
          <a:p>
            <a:r>
              <a:rPr lang="en-AU" sz="2800" dirty="0">
                <a:solidFill>
                  <a:srgbClr val="C00000"/>
                </a:solidFill>
              </a:rPr>
              <a:t>TRUST FUND STRUCTURE</a:t>
            </a:r>
            <a:endParaRPr lang="en-US" sz="2800" dirty="0">
              <a:solidFill>
                <a:srgbClr val="C00000"/>
              </a:solidFill>
            </a:endParaRPr>
          </a:p>
        </p:txBody>
      </p:sp>
    </p:spTree>
    <p:extLst>
      <p:ext uri="{BB962C8B-B14F-4D97-AF65-F5344CB8AC3E}">
        <p14:creationId xmlns:p14="http://schemas.microsoft.com/office/powerpoint/2010/main" val="216491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4644325" y="3969500"/>
            <a:ext cx="0" cy="328228"/>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01941"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a:p>
            <a:pPr algn="ctr"/>
            <a:r>
              <a:rPr lang="en-AU" sz="1600" dirty="0"/>
              <a:t>Community Development Fund</a:t>
            </a:r>
            <a:endParaRPr lang="en-US" sz="1600" dirty="0"/>
          </a:p>
          <a:p>
            <a:pPr algn="ctr"/>
            <a:endParaRPr lang="en-US" dirty="0"/>
          </a:p>
        </p:txBody>
      </p:sp>
      <p:sp>
        <p:nvSpPr>
          <p:cNvPr id="6" name="Rectangle 5"/>
          <p:cNvSpPr/>
          <p:nvPr/>
        </p:nvSpPr>
        <p:spPr>
          <a:xfrm>
            <a:off x="3660799"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Management</a:t>
            </a:r>
            <a:endParaRPr lang="en-US" dirty="0"/>
          </a:p>
        </p:txBody>
      </p:sp>
      <p:sp>
        <p:nvSpPr>
          <p:cNvPr id="7" name="Rectangle 6"/>
          <p:cNvSpPr/>
          <p:nvPr/>
        </p:nvSpPr>
        <p:spPr>
          <a:xfrm>
            <a:off x="6484391" y="4301794"/>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iTaukei LTB</a:t>
            </a:r>
            <a:endParaRPr lang="en-US" dirty="0"/>
          </a:p>
        </p:txBody>
      </p:sp>
      <p:sp>
        <p:nvSpPr>
          <p:cNvPr id="26" name="Rectangle 25"/>
          <p:cNvSpPr/>
          <p:nvPr/>
        </p:nvSpPr>
        <p:spPr>
          <a:xfrm>
            <a:off x="6484391" y="5656998"/>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dirty="0"/>
              <a:t>Royalty &amp; Lease </a:t>
            </a:r>
            <a:endParaRPr lang="en-US" dirty="0"/>
          </a:p>
        </p:txBody>
      </p:sp>
      <p:sp>
        <p:nvSpPr>
          <p:cNvPr id="27" name="Rectangle 26"/>
          <p:cNvSpPr/>
          <p:nvPr/>
        </p:nvSpPr>
        <p:spPr>
          <a:xfrm>
            <a:off x="974563" y="5669946"/>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a:p>
            <a:pPr algn="ctr"/>
            <a:r>
              <a:rPr lang="en-AU" sz="1600" dirty="0"/>
              <a:t>Landowners Steering Committee</a:t>
            </a:r>
            <a:endParaRPr lang="en-US" sz="1600" dirty="0"/>
          </a:p>
          <a:p>
            <a:pPr algn="ctr"/>
            <a:endParaRPr lang="en-US" dirty="0"/>
          </a:p>
        </p:txBody>
      </p:sp>
      <p:sp>
        <p:nvSpPr>
          <p:cNvPr id="28" name="Rectangle 27"/>
          <p:cNvSpPr/>
          <p:nvPr/>
        </p:nvSpPr>
        <p:spPr>
          <a:xfrm>
            <a:off x="3660799" y="5682522"/>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Maintenance Cost</a:t>
            </a:r>
            <a:endParaRPr lang="en-US" dirty="0"/>
          </a:p>
        </p:txBody>
      </p:sp>
      <p:cxnSp>
        <p:nvCxnSpPr>
          <p:cNvPr id="38" name="Straight Connector 37"/>
          <p:cNvCxnSpPr/>
          <p:nvPr/>
        </p:nvCxnSpPr>
        <p:spPr>
          <a:xfrm flipV="1">
            <a:off x="1874663" y="3969500"/>
            <a:ext cx="4635326" cy="40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93713" y="3973566"/>
            <a:ext cx="0" cy="328228"/>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50152" y="1556792"/>
            <a:ext cx="13989" cy="274500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 idx="2"/>
            <a:endCxn id="27" idx="0"/>
          </p:cNvCxnSpPr>
          <p:nvPr/>
        </p:nvCxnSpPr>
        <p:spPr>
          <a:xfrm flipH="1">
            <a:off x="1874663" y="5165890"/>
            <a:ext cx="27378" cy="504056"/>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88891" y="5165890"/>
            <a:ext cx="0" cy="51663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64511" y="5165890"/>
            <a:ext cx="0" cy="504056"/>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796427" y="1321874"/>
            <a:ext cx="1944216" cy="21602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Investment</a:t>
            </a:r>
            <a:r>
              <a:rPr lang="en-AU" sz="2000" dirty="0"/>
              <a:t> </a:t>
            </a:r>
          </a:p>
          <a:p>
            <a:pPr algn="ctr"/>
            <a:r>
              <a:rPr lang="en-AU" sz="2800" dirty="0"/>
              <a:t>Bank</a:t>
            </a:r>
            <a:endParaRPr lang="en-US" sz="2800" dirty="0"/>
          </a:p>
        </p:txBody>
      </p:sp>
      <p:sp>
        <p:nvSpPr>
          <p:cNvPr id="4" name="Rectangle 3"/>
          <p:cNvSpPr/>
          <p:nvPr/>
        </p:nvSpPr>
        <p:spPr>
          <a:xfrm>
            <a:off x="4249681" y="2488918"/>
            <a:ext cx="1676908" cy="86409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Endowment Account</a:t>
            </a:r>
            <a:endParaRPr lang="en-US" dirty="0"/>
          </a:p>
        </p:txBody>
      </p:sp>
      <p:sp>
        <p:nvSpPr>
          <p:cNvPr id="19" name="Rectangle 18"/>
          <p:cNvSpPr/>
          <p:nvPr/>
        </p:nvSpPr>
        <p:spPr>
          <a:xfrm>
            <a:off x="6156176" y="2636912"/>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Steering Committee</a:t>
            </a:r>
            <a:endParaRPr lang="en-US" dirty="0"/>
          </a:p>
        </p:txBody>
      </p:sp>
      <p:sp>
        <p:nvSpPr>
          <p:cNvPr id="22" name="Oval 21"/>
          <p:cNvSpPr/>
          <p:nvPr/>
        </p:nvSpPr>
        <p:spPr>
          <a:xfrm>
            <a:off x="6653301" y="413692"/>
            <a:ext cx="1737282" cy="15820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t>NTF</a:t>
            </a:r>
            <a:endParaRPr lang="en-US" sz="5400" dirty="0"/>
          </a:p>
        </p:txBody>
      </p:sp>
      <p:sp>
        <p:nvSpPr>
          <p:cNvPr id="25" name="Rectangle 24"/>
          <p:cNvSpPr/>
          <p:nvPr/>
        </p:nvSpPr>
        <p:spPr>
          <a:xfrm>
            <a:off x="242015" y="1969946"/>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Donor</a:t>
            </a:r>
            <a:endParaRPr lang="en-US" dirty="0"/>
          </a:p>
        </p:txBody>
      </p:sp>
      <p:cxnSp>
        <p:nvCxnSpPr>
          <p:cNvPr id="60" name="Straight Connector 59"/>
          <p:cNvCxnSpPr/>
          <p:nvPr/>
        </p:nvCxnSpPr>
        <p:spPr>
          <a:xfrm>
            <a:off x="6509989" y="3501008"/>
            <a:ext cx="0" cy="468492"/>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38918" y="1856782"/>
            <a:ext cx="0" cy="78013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5" idx="3"/>
          </p:cNvCxnSpPr>
          <p:nvPr/>
        </p:nvCxnSpPr>
        <p:spPr>
          <a:xfrm>
            <a:off x="2042215" y="2401994"/>
            <a:ext cx="56469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81980" y="1995696"/>
            <a:ext cx="779019" cy="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737375" y="168209"/>
            <a:ext cx="18002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Donor Board</a:t>
            </a:r>
            <a:endParaRPr lang="en-US" dirty="0"/>
          </a:p>
        </p:txBody>
      </p:sp>
      <p:cxnSp>
        <p:nvCxnSpPr>
          <p:cNvPr id="39" name="Straight Arrow Connector 38"/>
          <p:cNvCxnSpPr/>
          <p:nvPr/>
        </p:nvCxnSpPr>
        <p:spPr>
          <a:xfrm>
            <a:off x="4537575" y="600257"/>
            <a:ext cx="85687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 idx="2"/>
          </p:cNvCxnSpPr>
          <p:nvPr/>
        </p:nvCxnSpPr>
        <p:spPr>
          <a:xfrm>
            <a:off x="2541978" y="2401994"/>
            <a:ext cx="25444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94451" y="600257"/>
            <a:ext cx="0" cy="13954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64955" y="1321874"/>
            <a:ext cx="1288346" cy="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1245" y="367767"/>
            <a:ext cx="2341839" cy="954107"/>
          </a:xfrm>
          <a:prstGeom prst="rect">
            <a:avLst/>
          </a:prstGeom>
          <a:noFill/>
        </p:spPr>
        <p:txBody>
          <a:bodyPr wrap="square" rtlCol="0">
            <a:spAutoFit/>
          </a:bodyPr>
          <a:lstStyle/>
          <a:p>
            <a:r>
              <a:rPr lang="en-AU" sz="2800" dirty="0">
                <a:solidFill>
                  <a:srgbClr val="C00000"/>
                </a:solidFill>
              </a:rPr>
              <a:t>TRUST FUND STRUCTURE</a:t>
            </a:r>
            <a:endParaRPr lang="en-US" sz="2800" dirty="0">
              <a:solidFill>
                <a:srgbClr val="C00000"/>
              </a:solidFill>
            </a:endParaRPr>
          </a:p>
        </p:txBody>
      </p:sp>
      <p:sp>
        <p:nvSpPr>
          <p:cNvPr id="30" name="TextBox 29"/>
          <p:cNvSpPr txBox="1"/>
          <p:nvPr/>
        </p:nvSpPr>
        <p:spPr>
          <a:xfrm>
            <a:off x="2126139" y="2452246"/>
            <a:ext cx="396850" cy="369332"/>
          </a:xfrm>
          <a:prstGeom prst="rect">
            <a:avLst/>
          </a:prstGeom>
          <a:noFill/>
        </p:spPr>
        <p:txBody>
          <a:bodyPr wrap="square" rtlCol="0">
            <a:spAutoFit/>
          </a:bodyPr>
          <a:lstStyle/>
          <a:p>
            <a:r>
              <a:rPr lang="en-AU" dirty="0"/>
              <a:t>K</a:t>
            </a:r>
            <a:endParaRPr lang="en-US" dirty="0"/>
          </a:p>
        </p:txBody>
      </p:sp>
      <p:sp>
        <p:nvSpPr>
          <p:cNvPr id="31" name="TextBox 30"/>
          <p:cNvSpPr txBox="1"/>
          <p:nvPr/>
        </p:nvSpPr>
        <p:spPr>
          <a:xfrm>
            <a:off x="4681980" y="1672116"/>
            <a:ext cx="499281" cy="369332"/>
          </a:xfrm>
          <a:prstGeom prst="rect">
            <a:avLst/>
          </a:prstGeom>
          <a:noFill/>
        </p:spPr>
        <p:txBody>
          <a:bodyPr wrap="square" rtlCol="0">
            <a:spAutoFit/>
          </a:bodyPr>
          <a:lstStyle/>
          <a:p>
            <a:r>
              <a:rPr lang="en-AU" dirty="0"/>
              <a:t>K</a:t>
            </a:r>
            <a:endParaRPr lang="en-US" dirty="0"/>
          </a:p>
        </p:txBody>
      </p:sp>
      <p:sp>
        <p:nvSpPr>
          <p:cNvPr id="32" name="TextBox 31"/>
          <p:cNvSpPr txBox="1"/>
          <p:nvPr/>
        </p:nvSpPr>
        <p:spPr>
          <a:xfrm>
            <a:off x="7186066" y="2006964"/>
            <a:ext cx="396850" cy="369332"/>
          </a:xfrm>
          <a:prstGeom prst="rect">
            <a:avLst/>
          </a:prstGeom>
          <a:noFill/>
        </p:spPr>
        <p:txBody>
          <a:bodyPr wrap="square" rtlCol="0">
            <a:spAutoFit/>
          </a:bodyPr>
          <a:lstStyle/>
          <a:p>
            <a:r>
              <a:rPr lang="en-AU" dirty="0"/>
              <a:t>K</a:t>
            </a:r>
            <a:endParaRPr lang="en-US" dirty="0"/>
          </a:p>
        </p:txBody>
      </p:sp>
      <p:sp>
        <p:nvSpPr>
          <p:cNvPr id="33" name="TextBox 32"/>
          <p:cNvSpPr txBox="1"/>
          <p:nvPr/>
        </p:nvSpPr>
        <p:spPr>
          <a:xfrm>
            <a:off x="1442732" y="5210134"/>
            <a:ext cx="918505" cy="369332"/>
          </a:xfrm>
          <a:prstGeom prst="rect">
            <a:avLst/>
          </a:prstGeom>
          <a:noFill/>
        </p:spPr>
        <p:txBody>
          <a:bodyPr wrap="square" rtlCol="0">
            <a:spAutoFit/>
          </a:bodyPr>
          <a:lstStyle/>
          <a:p>
            <a:r>
              <a:rPr lang="en-AU" dirty="0"/>
              <a:t>K      $</a:t>
            </a:r>
            <a:endParaRPr lang="en-US" dirty="0"/>
          </a:p>
        </p:txBody>
      </p:sp>
      <p:sp>
        <p:nvSpPr>
          <p:cNvPr id="34" name="TextBox 33"/>
          <p:cNvSpPr txBox="1"/>
          <p:nvPr/>
        </p:nvSpPr>
        <p:spPr>
          <a:xfrm>
            <a:off x="4589633" y="5243426"/>
            <a:ext cx="396850" cy="369332"/>
          </a:xfrm>
          <a:prstGeom prst="rect">
            <a:avLst/>
          </a:prstGeom>
          <a:noFill/>
        </p:spPr>
        <p:txBody>
          <a:bodyPr wrap="square" rtlCol="0">
            <a:spAutoFit/>
          </a:bodyPr>
          <a:lstStyle/>
          <a:p>
            <a:r>
              <a:rPr lang="en-AU" dirty="0"/>
              <a:t>$</a:t>
            </a:r>
            <a:endParaRPr lang="en-US" dirty="0"/>
          </a:p>
        </p:txBody>
      </p:sp>
      <p:sp>
        <p:nvSpPr>
          <p:cNvPr id="36" name="TextBox 35"/>
          <p:cNvSpPr txBox="1"/>
          <p:nvPr/>
        </p:nvSpPr>
        <p:spPr>
          <a:xfrm>
            <a:off x="7149502" y="5210134"/>
            <a:ext cx="918505" cy="369332"/>
          </a:xfrm>
          <a:prstGeom prst="rect">
            <a:avLst/>
          </a:prstGeom>
          <a:noFill/>
        </p:spPr>
        <p:txBody>
          <a:bodyPr wrap="square" rtlCol="0">
            <a:spAutoFit/>
          </a:bodyPr>
          <a:lstStyle/>
          <a:p>
            <a:r>
              <a:rPr lang="en-AU" dirty="0"/>
              <a:t>K      $</a:t>
            </a:r>
            <a:endParaRPr lang="en-US" dirty="0"/>
          </a:p>
        </p:txBody>
      </p:sp>
    </p:spTree>
    <p:extLst>
      <p:ext uri="{BB962C8B-B14F-4D97-AF65-F5344CB8AC3E}">
        <p14:creationId xmlns:p14="http://schemas.microsoft.com/office/powerpoint/2010/main" val="121981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sz="2800" dirty="0"/>
              <a:t>Contribution to Trust Fund</a:t>
            </a:r>
          </a:p>
          <a:p>
            <a:pPr lvl="1"/>
            <a:r>
              <a:rPr lang="en-AU" sz="2400" dirty="0"/>
              <a:t>us$225,000</a:t>
            </a:r>
          </a:p>
          <a:p>
            <a:pPr lvl="2"/>
            <a:r>
              <a:rPr lang="en-AU" sz="2000" dirty="0"/>
              <a:t>Direct deposit to HSBC (Singapore)</a:t>
            </a:r>
          </a:p>
          <a:p>
            <a:pPr lvl="2"/>
            <a:r>
              <a:rPr lang="en-AU" sz="2000" dirty="0"/>
              <a:t>Govt. Support needed</a:t>
            </a:r>
          </a:p>
          <a:p>
            <a:pPr lvl="2"/>
            <a:r>
              <a:rPr lang="en-AU" sz="2000" dirty="0"/>
              <a:t>Documentation from FAO to facilitate deposit</a:t>
            </a:r>
          </a:p>
          <a:p>
            <a:r>
              <a:rPr lang="en-AU" sz="2800" dirty="0"/>
              <a:t>SBPA Graphic Design of Management Plan </a:t>
            </a:r>
            <a:r>
              <a:rPr lang="en-AU" sz="2400" dirty="0"/>
              <a:t>(FJ$3,000)</a:t>
            </a:r>
          </a:p>
          <a:p>
            <a:r>
              <a:rPr lang="en-AU" sz="2800" dirty="0"/>
              <a:t>Ecotourism Study </a:t>
            </a:r>
            <a:r>
              <a:rPr lang="en-AU" sz="2400" dirty="0"/>
              <a:t>(FJ$10,000)</a:t>
            </a:r>
          </a:p>
          <a:p>
            <a:r>
              <a:rPr lang="en-AU" sz="2800" dirty="0"/>
              <a:t>Bio-RAP (negotiation in progress - USP)</a:t>
            </a:r>
          </a:p>
          <a:p>
            <a:r>
              <a:rPr lang="en-AU" sz="2800" dirty="0"/>
              <a:t>Video documentary (negotiation in progress – PSA)</a:t>
            </a:r>
          </a:p>
          <a:p>
            <a:pPr marL="45720" indent="0">
              <a:buNone/>
            </a:pPr>
            <a:endParaRPr lang="en-US" dirty="0"/>
          </a:p>
        </p:txBody>
      </p:sp>
      <p:sp>
        <p:nvSpPr>
          <p:cNvPr id="3" name="Title 2"/>
          <p:cNvSpPr>
            <a:spLocks noGrp="1"/>
          </p:cNvSpPr>
          <p:nvPr>
            <p:ph type="title"/>
          </p:nvPr>
        </p:nvSpPr>
        <p:spPr/>
        <p:txBody>
          <a:bodyPr/>
          <a:lstStyle/>
          <a:p>
            <a:r>
              <a:rPr lang="en-AU" dirty="0"/>
              <a:t>GEFPAS 4 &amp; SBPA</a:t>
            </a:r>
            <a:endParaRPr lang="en-US" dirty="0"/>
          </a:p>
        </p:txBody>
      </p:sp>
    </p:spTree>
    <p:extLst>
      <p:ext uri="{BB962C8B-B14F-4D97-AF65-F5344CB8AC3E}">
        <p14:creationId xmlns:p14="http://schemas.microsoft.com/office/powerpoint/2010/main" val="339112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310330"/>
          </a:xfrm>
        </p:spPr>
        <p:txBody>
          <a:bodyPr>
            <a:normAutofit/>
          </a:bodyPr>
          <a:lstStyle/>
          <a:p>
            <a:r>
              <a:rPr lang="en-AU" sz="2400" dirty="0"/>
              <a:t>STEERING COMMITTEE established 2013</a:t>
            </a:r>
          </a:p>
          <a:p>
            <a:r>
              <a:rPr lang="en-AU" sz="2400" dirty="0"/>
              <a:t>Landowners Development Committee (LDC) established 2013</a:t>
            </a:r>
          </a:p>
          <a:p>
            <a:r>
              <a:rPr lang="en-AU" sz="2400" dirty="0"/>
              <a:t>Landowner workshops help to relay arrangements and appoint a LOU Representative</a:t>
            </a:r>
          </a:p>
          <a:p>
            <a:r>
              <a:rPr lang="en-AU" sz="2400" dirty="0"/>
              <a:t>LOU Representative is attached with NTF for training and capacity building on management of PA</a:t>
            </a:r>
          </a:p>
          <a:p>
            <a:r>
              <a:rPr lang="en-AU" sz="2400" dirty="0"/>
              <a:t>Sovi Basin Management Plan widely consulted and currently reviewed by TLTB</a:t>
            </a:r>
          </a:p>
          <a:p>
            <a:r>
              <a:rPr lang="en-AU" sz="2400" dirty="0"/>
              <a:t>CI &amp; NTF consolidate Work plans and management activities to be supported by the Trust Fund</a:t>
            </a:r>
            <a:endParaRPr lang="en-US" sz="2400" dirty="0"/>
          </a:p>
        </p:txBody>
      </p:sp>
      <p:sp>
        <p:nvSpPr>
          <p:cNvPr id="3" name="Title 2"/>
          <p:cNvSpPr>
            <a:spLocks noGrp="1"/>
          </p:cNvSpPr>
          <p:nvPr>
            <p:ph type="title"/>
          </p:nvPr>
        </p:nvSpPr>
        <p:spPr/>
        <p:txBody>
          <a:bodyPr/>
          <a:lstStyle/>
          <a:p>
            <a:r>
              <a:rPr lang="en-AU" dirty="0"/>
              <a:t>STATUS of SOVI BASIN MANAGEMENT</a:t>
            </a:r>
            <a:endParaRPr lang="en-US" dirty="0"/>
          </a:p>
        </p:txBody>
      </p:sp>
    </p:spTree>
    <p:extLst>
      <p:ext uri="{BB962C8B-B14F-4D97-AF65-F5344CB8AC3E}">
        <p14:creationId xmlns:p14="http://schemas.microsoft.com/office/powerpoint/2010/main" val="167662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78281"/>
          </a:xfrm>
        </p:spPr>
        <p:txBody>
          <a:bodyPr>
            <a:normAutofit fontScale="77500" lnSpcReduction="20000"/>
          </a:bodyPr>
          <a:lstStyle/>
          <a:p>
            <a:pPr lvl="1"/>
            <a:r>
              <a:rPr lang="en-AU" sz="2800" dirty="0"/>
              <a:t>Management Plan</a:t>
            </a:r>
          </a:p>
          <a:p>
            <a:pPr lvl="2"/>
            <a:r>
              <a:rPr lang="en-AU" sz="2400" dirty="0"/>
              <a:t>14 Policies</a:t>
            </a:r>
          </a:p>
          <a:p>
            <a:pPr lvl="3"/>
            <a:r>
              <a:rPr lang="en-AU" sz="2100" dirty="0"/>
              <a:t>Co-MANAGEMENT</a:t>
            </a:r>
          </a:p>
          <a:p>
            <a:pPr lvl="3"/>
            <a:r>
              <a:rPr lang="en-AU" sz="2100" dirty="0"/>
              <a:t>CUSTOMARY RIGHTS</a:t>
            </a:r>
          </a:p>
          <a:p>
            <a:pPr lvl="3"/>
            <a:r>
              <a:rPr lang="en-AU" sz="2100" dirty="0"/>
              <a:t>STRENGTHEN LEGAL FRAMEWORK FOR PA</a:t>
            </a:r>
          </a:p>
          <a:p>
            <a:pPr lvl="3"/>
            <a:r>
              <a:rPr lang="en-AU" sz="2100" dirty="0"/>
              <a:t>ZONING</a:t>
            </a:r>
          </a:p>
          <a:p>
            <a:pPr lvl="3"/>
            <a:r>
              <a:rPr lang="en-AU" sz="2100" dirty="0"/>
              <a:t>BOUNDARY MARKING</a:t>
            </a:r>
          </a:p>
          <a:p>
            <a:pPr lvl="3"/>
            <a:r>
              <a:rPr lang="en-AU" sz="2100" dirty="0"/>
              <a:t>TRAINING</a:t>
            </a:r>
          </a:p>
          <a:p>
            <a:pPr lvl="3"/>
            <a:r>
              <a:rPr lang="en-AU" sz="2100" dirty="0"/>
              <a:t>TOURISM</a:t>
            </a:r>
          </a:p>
          <a:p>
            <a:pPr lvl="3"/>
            <a:r>
              <a:rPr lang="en-AU" sz="2100" dirty="0"/>
              <a:t>INVASIVE SPECIES</a:t>
            </a:r>
          </a:p>
          <a:p>
            <a:pPr lvl="3"/>
            <a:r>
              <a:rPr lang="en-AU" sz="2100" dirty="0"/>
              <a:t>SPECIES THREATENED WITH EXTINCTION</a:t>
            </a:r>
          </a:p>
          <a:p>
            <a:pPr lvl="3"/>
            <a:r>
              <a:rPr lang="en-AU" sz="2100" dirty="0"/>
              <a:t>MONITIROING AND INFORMATION MANAGEMENT</a:t>
            </a:r>
          </a:p>
          <a:p>
            <a:pPr lvl="3"/>
            <a:r>
              <a:rPr lang="en-AU" sz="2100" dirty="0"/>
              <a:t>ENVIRONMENTAL IMPACT ASSESSMENT</a:t>
            </a:r>
          </a:p>
          <a:p>
            <a:pPr lvl="3"/>
            <a:r>
              <a:rPr lang="en-AU" sz="2100" dirty="0"/>
              <a:t>INFRASTRUCTURE DEVELOPMENT </a:t>
            </a:r>
          </a:p>
          <a:p>
            <a:pPr lvl="3"/>
            <a:r>
              <a:rPr lang="en-AU" sz="2100" dirty="0"/>
              <a:t>MINNING AND QUARRING</a:t>
            </a:r>
          </a:p>
          <a:p>
            <a:pPr lvl="3"/>
            <a:r>
              <a:rPr lang="en-AU" sz="2100" dirty="0"/>
              <a:t>RESEARCH</a:t>
            </a:r>
          </a:p>
          <a:p>
            <a:pPr lvl="3"/>
            <a:endParaRPr lang="en-AU" dirty="0"/>
          </a:p>
          <a:p>
            <a:pPr marL="274320" lvl="1" indent="-228600">
              <a:buClr>
                <a:schemeClr val="accent1"/>
              </a:buClr>
              <a:buFont typeface="Wingdings 2" pitchFamily="18" charset="2"/>
              <a:buChar char=""/>
            </a:pPr>
            <a:r>
              <a:rPr lang="en-AU" sz="2800" dirty="0"/>
              <a:t>GEFPAS funded graphic design of the MP</a:t>
            </a:r>
          </a:p>
          <a:p>
            <a:pPr marL="274320" lvl="1" indent="-228600">
              <a:buClr>
                <a:schemeClr val="accent1"/>
              </a:buClr>
              <a:buFont typeface="Wingdings 2" pitchFamily="18" charset="2"/>
              <a:buChar char=""/>
            </a:pPr>
            <a:endParaRPr lang="en-AU" sz="2800" dirty="0"/>
          </a:p>
          <a:p>
            <a:endParaRPr lang="en-AU" dirty="0"/>
          </a:p>
          <a:p>
            <a:endParaRPr lang="en-AU" dirty="0"/>
          </a:p>
          <a:p>
            <a:pPr lvl="2"/>
            <a:endParaRPr lang="en-AU" dirty="0"/>
          </a:p>
          <a:p>
            <a:pPr lvl="2"/>
            <a:endParaRPr lang="en-US" dirty="0"/>
          </a:p>
        </p:txBody>
      </p:sp>
      <p:sp>
        <p:nvSpPr>
          <p:cNvPr id="2" name="Title 1"/>
          <p:cNvSpPr>
            <a:spLocks noGrp="1"/>
          </p:cNvSpPr>
          <p:nvPr>
            <p:ph type="title"/>
          </p:nvPr>
        </p:nvSpPr>
        <p:spPr/>
        <p:txBody>
          <a:bodyPr/>
          <a:lstStyle/>
          <a:p>
            <a:r>
              <a:rPr lang="en-AU" dirty="0"/>
              <a:t>SBPA Management Framework</a:t>
            </a:r>
            <a:endParaRPr lang="en-US" dirty="0"/>
          </a:p>
        </p:txBody>
      </p:sp>
    </p:spTree>
    <p:extLst>
      <p:ext uri="{BB962C8B-B14F-4D97-AF65-F5344CB8AC3E}">
        <p14:creationId xmlns:p14="http://schemas.microsoft.com/office/powerpoint/2010/main" val="391095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sz="3200" dirty="0"/>
              <a:t>Communication and Information Exchange</a:t>
            </a:r>
          </a:p>
          <a:p>
            <a:pPr lvl="1"/>
            <a:r>
              <a:rPr lang="en-AU" sz="2800" dirty="0"/>
              <a:t>Adopt, honour and support traditional leadership</a:t>
            </a:r>
          </a:p>
          <a:p>
            <a:pPr lvl="1"/>
            <a:r>
              <a:rPr lang="en-AU" sz="2800" dirty="0"/>
              <a:t>SBPA Landowner Committee</a:t>
            </a:r>
          </a:p>
          <a:p>
            <a:pPr lvl="2"/>
            <a:r>
              <a:rPr lang="en-AU" sz="2400" dirty="0"/>
              <a:t>Communicate among landowners</a:t>
            </a:r>
          </a:p>
          <a:p>
            <a:pPr lvl="2"/>
            <a:r>
              <a:rPr lang="en-AU" sz="2400" dirty="0"/>
              <a:t>Communicate with SBPA Steering Committee</a:t>
            </a:r>
          </a:p>
          <a:p>
            <a:pPr lvl="2"/>
            <a:r>
              <a:rPr lang="en-AU" sz="2400" dirty="0"/>
              <a:t>Communicate with other stakeholders e.g. TLTB</a:t>
            </a:r>
          </a:p>
          <a:p>
            <a:pPr lvl="3"/>
            <a:r>
              <a:rPr lang="en-AU" sz="2000" dirty="0"/>
              <a:t>Promotion of landowner interest</a:t>
            </a:r>
          </a:p>
          <a:p>
            <a:pPr lvl="3"/>
            <a:r>
              <a:rPr lang="en-AU" sz="2000" dirty="0"/>
              <a:t>Reaching of agreements on roles, responsibilities and procedures</a:t>
            </a:r>
          </a:p>
          <a:p>
            <a:endParaRPr lang="en-US" dirty="0"/>
          </a:p>
        </p:txBody>
      </p:sp>
      <p:sp>
        <p:nvSpPr>
          <p:cNvPr id="2" name="Title 1"/>
          <p:cNvSpPr>
            <a:spLocks noGrp="1"/>
          </p:cNvSpPr>
          <p:nvPr>
            <p:ph type="title"/>
          </p:nvPr>
        </p:nvSpPr>
        <p:spPr/>
        <p:txBody>
          <a:bodyPr>
            <a:normAutofit/>
          </a:bodyPr>
          <a:lstStyle/>
          <a:p>
            <a:r>
              <a:rPr lang="en-AU" dirty="0"/>
              <a:t>CO-MANAGEMENT FRAMEWORK</a:t>
            </a:r>
            <a:endParaRPr lang="en-US" dirty="0"/>
          </a:p>
        </p:txBody>
      </p:sp>
    </p:spTree>
    <p:extLst>
      <p:ext uri="{BB962C8B-B14F-4D97-AF65-F5344CB8AC3E}">
        <p14:creationId xmlns:p14="http://schemas.microsoft.com/office/powerpoint/2010/main" val="377213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A240046.JPG"/>
          <p:cNvPicPr>
            <a:picLocks noChangeAspect="1"/>
          </p:cNvPicPr>
          <p:nvPr/>
        </p:nvPicPr>
        <p:blipFill>
          <a:blip r:embed="rId2" cstate="print"/>
          <a:srcRect/>
          <a:stretch>
            <a:fillRect/>
          </a:stretch>
        </p:blipFill>
        <p:spPr bwMode="auto">
          <a:xfrm>
            <a:off x="0" y="0"/>
            <a:ext cx="4572000" cy="3575050"/>
          </a:xfrm>
          <a:prstGeom prst="rect">
            <a:avLst/>
          </a:prstGeom>
          <a:noFill/>
          <a:ln w="9525">
            <a:noFill/>
            <a:miter lim="800000"/>
            <a:headEnd/>
            <a:tailEnd/>
          </a:ln>
        </p:spPr>
      </p:pic>
      <p:pic>
        <p:nvPicPr>
          <p:cNvPr id="7171" name="Picture 5" descr="P1070552.JPG"/>
          <p:cNvPicPr>
            <a:picLocks noChangeAspect="1"/>
          </p:cNvPicPr>
          <p:nvPr/>
        </p:nvPicPr>
        <p:blipFill>
          <a:blip r:embed="rId3" cstate="print"/>
          <a:srcRect/>
          <a:stretch>
            <a:fillRect/>
          </a:stretch>
        </p:blipFill>
        <p:spPr bwMode="auto">
          <a:xfrm>
            <a:off x="0" y="3429000"/>
            <a:ext cx="4572000" cy="3429000"/>
          </a:xfrm>
          <a:prstGeom prst="rect">
            <a:avLst/>
          </a:prstGeom>
          <a:noFill/>
          <a:ln w="9525">
            <a:noFill/>
            <a:miter lim="800000"/>
            <a:headEnd/>
            <a:tailEnd/>
          </a:ln>
        </p:spPr>
      </p:pic>
      <p:pic>
        <p:nvPicPr>
          <p:cNvPr id="7172" name="Picture 7" descr="P1070549.JPG"/>
          <p:cNvPicPr>
            <a:picLocks noChangeAspect="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p:spPr>
      </p:pic>
      <p:pic>
        <p:nvPicPr>
          <p:cNvPr id="7173" name="Picture 8" descr="P1070591.JPG"/>
          <p:cNvPicPr>
            <a:picLocks noChangeAspect="1"/>
          </p:cNvPicPr>
          <p:nvPr/>
        </p:nvPicPr>
        <p:blipFill>
          <a:blip r:embed="rId5" cstate="print"/>
          <a:srcRect/>
          <a:stretch>
            <a:fillRect/>
          </a:stretch>
        </p:blipFill>
        <p:spPr bwMode="auto">
          <a:xfrm>
            <a:off x="4572000" y="0"/>
            <a:ext cx="4572000" cy="3429000"/>
          </a:xfrm>
          <a:prstGeom prst="rect">
            <a:avLst/>
          </a:prstGeom>
          <a:noFill/>
          <a:ln w="9525">
            <a:noFill/>
            <a:miter lim="800000"/>
            <a:headEnd/>
            <a:tailEnd/>
          </a:ln>
        </p:spPr>
      </p:pic>
    </p:spTree>
    <p:extLst>
      <p:ext uri="{BB962C8B-B14F-4D97-AF65-F5344CB8AC3E}">
        <p14:creationId xmlns:p14="http://schemas.microsoft.com/office/powerpoint/2010/main" val="100907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96154" y="1363054"/>
            <a:ext cx="172819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solidFill>
                  <a:schemeClr val="tx1"/>
                </a:solidFill>
              </a:rPr>
              <a:t>Veika</a:t>
            </a:r>
            <a:r>
              <a:rPr lang="en-AU" b="1" dirty="0">
                <a:solidFill>
                  <a:schemeClr val="tx1"/>
                </a:solidFill>
              </a:rPr>
              <a:t> </a:t>
            </a:r>
            <a:r>
              <a:rPr lang="en-AU" b="1" dirty="0" err="1">
                <a:solidFill>
                  <a:schemeClr val="tx1"/>
                </a:solidFill>
              </a:rPr>
              <a:t>eda</a:t>
            </a:r>
            <a:r>
              <a:rPr lang="en-AU" b="1" dirty="0">
                <a:solidFill>
                  <a:schemeClr val="tx1"/>
                </a:solidFill>
              </a:rPr>
              <a:t> </a:t>
            </a:r>
            <a:r>
              <a:rPr lang="en-AU" b="1" dirty="0" err="1">
                <a:solidFill>
                  <a:schemeClr val="tx1"/>
                </a:solidFill>
              </a:rPr>
              <a:t>rawata</a:t>
            </a:r>
            <a:r>
              <a:rPr lang="en-AU" b="1" dirty="0">
                <a:solidFill>
                  <a:schemeClr val="tx1"/>
                </a:solidFill>
              </a:rPr>
              <a:t> (Benefits)</a:t>
            </a:r>
            <a:endParaRPr lang="en-US" b="1" dirty="0">
              <a:solidFill>
                <a:schemeClr val="tx1"/>
              </a:solidFill>
            </a:endParaRPr>
          </a:p>
        </p:txBody>
      </p:sp>
      <p:sp>
        <p:nvSpPr>
          <p:cNvPr id="10" name="Rectangle 9"/>
          <p:cNvSpPr/>
          <p:nvPr/>
        </p:nvSpPr>
        <p:spPr>
          <a:xfrm>
            <a:off x="2987824" y="1363054"/>
            <a:ext cx="172819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solidFill>
                  <a:schemeClr val="tx1"/>
                </a:solidFill>
              </a:rPr>
              <a:t>Tavi</a:t>
            </a:r>
            <a:r>
              <a:rPr lang="en-AU" b="1" dirty="0">
                <a:solidFill>
                  <a:schemeClr val="tx1"/>
                </a:solidFill>
              </a:rPr>
              <a:t> me </a:t>
            </a:r>
            <a:r>
              <a:rPr lang="en-AU" b="1" dirty="0" err="1">
                <a:solidFill>
                  <a:schemeClr val="tx1"/>
                </a:solidFill>
              </a:rPr>
              <a:t>maroroi</a:t>
            </a:r>
            <a:r>
              <a:rPr lang="en-AU" b="1" dirty="0">
                <a:solidFill>
                  <a:schemeClr val="tx1"/>
                </a:solidFill>
              </a:rPr>
              <a:t> kina </a:t>
            </a:r>
            <a:r>
              <a:rPr lang="en-AU" b="1" dirty="0" err="1">
                <a:solidFill>
                  <a:schemeClr val="tx1"/>
                </a:solidFill>
              </a:rPr>
              <a:t>na</a:t>
            </a:r>
            <a:r>
              <a:rPr lang="en-AU" b="1" dirty="0">
                <a:solidFill>
                  <a:schemeClr val="tx1"/>
                </a:solidFill>
              </a:rPr>
              <a:t> </a:t>
            </a:r>
            <a:r>
              <a:rPr lang="en-AU" b="1" dirty="0" err="1">
                <a:solidFill>
                  <a:schemeClr val="tx1"/>
                </a:solidFill>
              </a:rPr>
              <a:t>yaubula</a:t>
            </a:r>
            <a:r>
              <a:rPr lang="en-AU" b="1" dirty="0">
                <a:solidFill>
                  <a:schemeClr val="tx1"/>
                </a:solidFill>
              </a:rPr>
              <a:t> (Conservation Actions)</a:t>
            </a:r>
            <a:endParaRPr lang="en-US" b="1" dirty="0">
              <a:solidFill>
                <a:schemeClr val="tx1"/>
              </a:solidFill>
            </a:endParaRPr>
          </a:p>
        </p:txBody>
      </p:sp>
      <p:cxnSp>
        <p:nvCxnSpPr>
          <p:cNvPr id="13" name="Straight Arrow Connector 12"/>
          <p:cNvCxnSpPr/>
          <p:nvPr/>
        </p:nvCxnSpPr>
        <p:spPr>
          <a:xfrm>
            <a:off x="2248653" y="1288287"/>
            <a:ext cx="216024" cy="0"/>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1"/>
          </p:cNvCxnSpPr>
          <p:nvPr/>
        </p:nvCxnSpPr>
        <p:spPr>
          <a:xfrm flipH="1">
            <a:off x="6948264" y="1232756"/>
            <a:ext cx="174739"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67544" y="266917"/>
            <a:ext cx="8383651" cy="6147673"/>
            <a:chOff x="467544" y="266917"/>
            <a:chExt cx="8383651" cy="6147673"/>
          </a:xfrm>
        </p:grpSpPr>
        <p:sp>
          <p:nvSpPr>
            <p:cNvPr id="5" name="Rectangle 4"/>
            <p:cNvSpPr/>
            <p:nvPr/>
          </p:nvSpPr>
          <p:spPr>
            <a:xfrm>
              <a:off x="467544" y="83671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Threats to </a:t>
              </a:r>
              <a:r>
                <a:rPr lang="en-AU" dirty="0" err="1"/>
                <a:t>Biodiveristy</a:t>
              </a:r>
              <a:endParaRPr lang="en-US" dirty="0"/>
            </a:p>
          </p:txBody>
        </p:sp>
        <p:sp>
          <p:nvSpPr>
            <p:cNvPr id="6" name="Rectangle 5"/>
            <p:cNvSpPr/>
            <p:nvPr/>
          </p:nvSpPr>
          <p:spPr>
            <a:xfrm>
              <a:off x="7123003" y="83671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Opportunity Cost</a:t>
              </a:r>
            </a:p>
            <a:p>
              <a:pPr algn="ctr"/>
              <a:endParaRPr lang="en-US" dirty="0"/>
            </a:p>
          </p:txBody>
        </p:sp>
        <p:sp>
          <p:nvSpPr>
            <p:cNvPr id="7" name="Rectangle 6"/>
            <p:cNvSpPr/>
            <p:nvPr/>
          </p:nvSpPr>
          <p:spPr>
            <a:xfrm>
              <a:off x="1215171" y="4103076"/>
              <a:ext cx="317648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u="sng" dirty="0" err="1"/>
                <a:t>Vakaraitaki</a:t>
              </a:r>
              <a:endParaRPr lang="en-AU" sz="2400" b="1" u="sng" dirty="0"/>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qoli</a:t>
              </a:r>
              <a:r>
                <a:rPr lang="en-AU" sz="2400" dirty="0"/>
                <a:t> duva</a:t>
              </a:r>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musu</a:t>
              </a:r>
              <a:r>
                <a:rPr lang="en-AU" sz="2400" dirty="0"/>
                <a:t> </a:t>
              </a:r>
              <a:r>
                <a:rPr lang="en-AU" sz="2400" dirty="0" err="1"/>
                <a:t>kau</a:t>
              </a:r>
              <a:r>
                <a:rPr lang="en-AU" sz="2400" dirty="0"/>
                <a:t> </a:t>
              </a:r>
              <a:r>
                <a:rPr lang="en-AU" sz="2400" dirty="0" err="1"/>
                <a:t>vakaveitalia</a:t>
              </a:r>
              <a:endParaRPr lang="en-AU" sz="2400" dirty="0"/>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benu</a:t>
              </a:r>
              <a:r>
                <a:rPr lang="en-AU" sz="2400" dirty="0"/>
                <a:t> </a:t>
              </a:r>
              <a:r>
                <a:rPr lang="en-AU" sz="2400" dirty="0" err="1"/>
                <a:t>ca</a:t>
              </a:r>
              <a:r>
                <a:rPr lang="en-AU" sz="2400" dirty="0"/>
                <a:t> e </a:t>
              </a:r>
              <a:r>
                <a:rPr lang="en-AU" sz="2400" dirty="0" err="1"/>
                <a:t>wai</a:t>
              </a:r>
              <a:endParaRPr lang="en-AU" sz="2400" dirty="0"/>
            </a:p>
          </p:txBody>
        </p:sp>
        <p:sp>
          <p:nvSpPr>
            <p:cNvPr id="8" name="Rectangle 7"/>
            <p:cNvSpPr/>
            <p:nvPr/>
          </p:nvSpPr>
          <p:spPr>
            <a:xfrm>
              <a:off x="5270122" y="4110334"/>
              <a:ext cx="302433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u="sng" dirty="0" err="1"/>
                <a:t>Vakaraitaki</a:t>
              </a:r>
              <a:endParaRPr lang="en-AU" sz="2400" b="1" u="sng" dirty="0"/>
            </a:p>
            <a:p>
              <a:pPr marL="342900" indent="-342900">
                <a:buFont typeface="Arial" pitchFamily="34" charset="0"/>
                <a:buChar char="•"/>
              </a:pPr>
              <a:r>
                <a:rPr lang="en-AU" sz="2400" dirty="0"/>
                <a:t>Soli </a:t>
              </a:r>
              <a:r>
                <a:rPr lang="en-AU" sz="2400" dirty="0" err="1"/>
                <a:t>na</a:t>
              </a:r>
              <a:r>
                <a:rPr lang="en-AU" sz="2400" dirty="0"/>
                <a:t> scholarship</a:t>
              </a:r>
            </a:p>
            <a:p>
              <a:pPr marL="342900" indent="-342900">
                <a:buFont typeface="Arial" pitchFamily="34" charset="0"/>
                <a:buChar char="•"/>
              </a:pPr>
              <a:r>
                <a:rPr lang="en-AU" sz="2400" dirty="0" err="1"/>
                <a:t>Vakatubu</a:t>
              </a:r>
              <a:r>
                <a:rPr lang="en-AU" sz="2400" dirty="0"/>
                <a:t> I </a:t>
              </a:r>
              <a:r>
                <a:rPr lang="en-AU" sz="2400" dirty="0" err="1"/>
                <a:t>lavo</a:t>
              </a:r>
              <a:endParaRPr lang="en-AU" sz="2400" dirty="0"/>
            </a:p>
            <a:p>
              <a:pPr marL="342900" indent="-342900">
                <a:buFont typeface="Arial" pitchFamily="34" charset="0"/>
                <a:buChar char="•"/>
              </a:pPr>
              <a:r>
                <a:rPr lang="en-AU" sz="2400" dirty="0" err="1"/>
                <a:t>Veivuke</a:t>
              </a:r>
              <a:r>
                <a:rPr lang="en-AU" sz="2400" dirty="0"/>
                <a:t> ni </a:t>
              </a:r>
              <a:r>
                <a:rPr lang="en-AU" sz="2400" dirty="0" err="1"/>
                <a:t>tei</a:t>
              </a:r>
              <a:r>
                <a:rPr lang="en-AU" sz="2400" dirty="0"/>
                <a:t> </a:t>
              </a:r>
              <a:r>
                <a:rPr lang="en-AU" sz="2400" dirty="0" err="1"/>
                <a:t>kakana</a:t>
              </a:r>
              <a:r>
                <a:rPr lang="en-AU" sz="2400" dirty="0"/>
                <a:t> </a:t>
              </a:r>
              <a:r>
                <a:rPr lang="en-AU" sz="2400" dirty="0" err="1"/>
                <a:t>dina</a:t>
              </a:r>
              <a:r>
                <a:rPr lang="en-AU" sz="2400" dirty="0"/>
                <a:t>/ginger</a:t>
              </a:r>
            </a:p>
            <a:p>
              <a:endParaRPr lang="en-AU" u="sng" dirty="0"/>
            </a:p>
          </p:txBody>
        </p:sp>
        <p:sp>
          <p:nvSpPr>
            <p:cNvPr id="11" name="Rectangle 10"/>
            <p:cNvSpPr/>
            <p:nvPr/>
          </p:nvSpPr>
          <p:spPr>
            <a:xfrm>
              <a:off x="2699792" y="266917"/>
              <a:ext cx="3974832" cy="2723765"/>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bg1"/>
                  </a:solidFill>
                </a:rPr>
                <a:t>Conservation Agreement (</a:t>
              </a:r>
              <a:r>
                <a:rPr lang="en-AU" sz="2400" b="1" dirty="0" err="1">
                  <a:solidFill>
                    <a:schemeClr val="bg1"/>
                  </a:solidFill>
                </a:rPr>
                <a:t>Vola</a:t>
              </a:r>
              <a:r>
                <a:rPr lang="en-AU" sz="2400" b="1" dirty="0">
                  <a:solidFill>
                    <a:schemeClr val="bg1"/>
                  </a:solidFill>
                </a:rPr>
                <a:t> ni </a:t>
              </a:r>
              <a:r>
                <a:rPr lang="en-AU" sz="2400" b="1" dirty="0" err="1">
                  <a:solidFill>
                    <a:schemeClr val="bg1"/>
                  </a:solidFill>
                </a:rPr>
                <a:t>Veidinadinati</a:t>
              </a:r>
              <a:r>
                <a:rPr lang="en-AU" sz="2400" b="1" dirty="0">
                  <a:solidFill>
                    <a:schemeClr val="bg1"/>
                  </a:solidFill>
                </a:rPr>
                <a:t> ni </a:t>
              </a:r>
              <a:r>
                <a:rPr lang="en-AU" sz="2400" b="1" dirty="0" err="1">
                  <a:solidFill>
                    <a:schemeClr val="bg1"/>
                  </a:solidFill>
                </a:rPr>
                <a:t>kena</a:t>
              </a:r>
              <a:r>
                <a:rPr lang="en-AU" sz="2400" b="1" dirty="0">
                  <a:solidFill>
                    <a:schemeClr val="bg1"/>
                  </a:solidFill>
                </a:rPr>
                <a:t> </a:t>
              </a:r>
              <a:r>
                <a:rPr lang="en-AU" sz="2400" b="1" dirty="0" err="1">
                  <a:solidFill>
                    <a:schemeClr val="bg1"/>
                  </a:solidFill>
                </a:rPr>
                <a:t>Maroroi</a:t>
              </a:r>
              <a:r>
                <a:rPr lang="en-AU" sz="2400" b="1" dirty="0">
                  <a:solidFill>
                    <a:schemeClr val="bg1"/>
                  </a:solidFill>
                </a:rPr>
                <a:t> </a:t>
              </a:r>
              <a:r>
                <a:rPr lang="en-AU" sz="2400" b="1" dirty="0" err="1">
                  <a:solidFill>
                    <a:schemeClr val="bg1"/>
                  </a:solidFill>
                </a:rPr>
                <a:t>na</a:t>
              </a:r>
              <a:r>
                <a:rPr lang="en-AU" sz="2400" b="1" dirty="0">
                  <a:solidFill>
                    <a:schemeClr val="bg1"/>
                  </a:solidFill>
                </a:rPr>
                <a:t> </a:t>
              </a:r>
              <a:r>
                <a:rPr lang="en-AU" sz="2400" b="1" dirty="0" err="1">
                  <a:solidFill>
                    <a:schemeClr val="bg1"/>
                  </a:solidFill>
                </a:rPr>
                <a:t>i</a:t>
              </a:r>
              <a:r>
                <a:rPr lang="en-AU" sz="2400" b="1" dirty="0">
                  <a:solidFill>
                    <a:schemeClr val="bg1"/>
                  </a:solidFill>
                </a:rPr>
                <a:t> </a:t>
              </a:r>
              <a:r>
                <a:rPr lang="en-AU" sz="2400" b="1" dirty="0" err="1">
                  <a:solidFill>
                    <a:schemeClr val="bg1"/>
                  </a:solidFill>
                </a:rPr>
                <a:t>yau</a:t>
              </a:r>
              <a:r>
                <a:rPr lang="en-AU" sz="2400" b="1" dirty="0">
                  <a:solidFill>
                    <a:schemeClr val="bg1"/>
                  </a:solidFill>
                </a:rPr>
                <a:t> </a:t>
              </a:r>
              <a:r>
                <a:rPr lang="en-AU" sz="2400" b="1" dirty="0" err="1">
                  <a:solidFill>
                    <a:schemeClr val="bg1"/>
                  </a:solidFill>
                </a:rPr>
                <a:t>bula</a:t>
              </a:r>
              <a:r>
                <a:rPr lang="en-AU" sz="2400" b="1" dirty="0">
                  <a:solidFill>
                    <a:schemeClr val="bg1"/>
                  </a:solidFill>
                </a:rPr>
                <a:t>)</a:t>
              </a:r>
            </a:p>
            <a:p>
              <a:pPr algn="ctr"/>
              <a:endParaRPr lang="en-AU" dirty="0"/>
            </a:p>
            <a:p>
              <a:pPr algn="ctr"/>
              <a:endParaRPr lang="en-AU" dirty="0"/>
            </a:p>
            <a:p>
              <a:pPr algn="ctr"/>
              <a:endParaRPr lang="en-AU" dirty="0"/>
            </a:p>
            <a:p>
              <a:pPr algn="ctr"/>
              <a:endParaRPr lang="en-AU" dirty="0"/>
            </a:p>
            <a:p>
              <a:pPr algn="ctr"/>
              <a:endParaRPr lang="en-US" dirty="0"/>
            </a:p>
          </p:txBody>
        </p:sp>
        <p:cxnSp>
          <p:nvCxnSpPr>
            <p:cNvPr id="15" name="Straight Arrow Connector 14"/>
            <p:cNvCxnSpPr/>
            <p:nvPr/>
          </p:nvCxnSpPr>
          <p:spPr>
            <a:xfrm>
              <a:off x="2414428" y="1268869"/>
              <a:ext cx="0" cy="948916"/>
            </a:xfrm>
            <a:prstGeom prst="straightConnector1">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11760" y="2181672"/>
              <a:ext cx="576064"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62655" y="1238990"/>
              <a:ext cx="0" cy="948916"/>
            </a:xfrm>
            <a:prstGeom prst="straightConnector1">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86591" y="2187906"/>
              <a:ext cx="576064" cy="0"/>
            </a:xfrm>
            <a:prstGeom prst="straightConnector1">
              <a:avLst/>
            </a:prstGeom>
            <a:ln w="889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11960" y="2875222"/>
              <a:ext cx="0" cy="694455"/>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63888" y="3467237"/>
              <a:ext cx="0" cy="694455"/>
            </a:xfrm>
            <a:prstGeom prst="line">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63888" y="3467237"/>
              <a:ext cx="648072" cy="0"/>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60659" y="3374849"/>
              <a:ext cx="0" cy="694455"/>
            </a:xfrm>
            <a:prstGeom prst="line">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87924" y="3374849"/>
              <a:ext cx="1098667" cy="0"/>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87924" y="2844517"/>
              <a:ext cx="0" cy="694455"/>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805880" y="2283984"/>
            <a:ext cx="4042102" cy="1826350"/>
          </a:xfrm>
          <a:prstGeom prst="ellipse">
            <a:avLst/>
          </a:prstGeom>
          <a:solidFill>
            <a:srgbClr val="FFCC99"/>
          </a:solid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a:solidFill>
                  <a:schemeClr val="tx1"/>
                </a:solidFill>
              </a:rPr>
              <a:t>CO-MANAGEMENT TOOL</a:t>
            </a:r>
            <a:endParaRPr lang="en-US" dirty="0">
              <a:solidFill>
                <a:schemeClr val="tx1"/>
              </a:solidFill>
            </a:endParaRPr>
          </a:p>
        </p:txBody>
      </p:sp>
    </p:spTree>
    <p:extLst>
      <p:ext uri="{BB962C8B-B14F-4D97-AF65-F5344CB8AC3E}">
        <p14:creationId xmlns:p14="http://schemas.microsoft.com/office/powerpoint/2010/main" val="122683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4288" y="3284984"/>
            <a:ext cx="1660720" cy="2454008"/>
          </a:xfrm>
        </p:spPr>
        <p:txBody>
          <a:bodyPr/>
          <a:lstStyle/>
          <a:p>
            <a:endParaRPr lang="en-AU" dirty="0"/>
          </a:p>
          <a:p>
            <a:r>
              <a:rPr lang="en-AU" sz="1200" dirty="0"/>
              <a:t>RESULT OF SOCIOECONOMIC SURVEY 2013</a:t>
            </a:r>
          </a:p>
          <a:p>
            <a:endParaRPr lang="en-AU" sz="1200" dirty="0"/>
          </a:p>
          <a:p>
            <a:r>
              <a:rPr lang="en-AU" sz="1200" dirty="0"/>
              <a:t>Communities:</a:t>
            </a:r>
          </a:p>
          <a:p>
            <a:r>
              <a:rPr lang="en-AU" sz="1200" dirty="0" err="1"/>
              <a:t>Nukusere</a:t>
            </a:r>
            <a:r>
              <a:rPr lang="en-AU" sz="1200" dirty="0"/>
              <a:t>, </a:t>
            </a:r>
            <a:r>
              <a:rPr lang="en-AU" sz="1200" dirty="0" err="1"/>
              <a:t>Delailasakau</a:t>
            </a:r>
            <a:r>
              <a:rPr lang="en-AU" sz="1200" dirty="0"/>
              <a:t>, </a:t>
            </a:r>
            <a:r>
              <a:rPr lang="en-AU" sz="1200" dirty="0" err="1"/>
              <a:t>Nasevou</a:t>
            </a:r>
            <a:r>
              <a:rPr lang="en-AU" sz="1200" dirty="0"/>
              <a:t>, </a:t>
            </a:r>
            <a:r>
              <a:rPr lang="en-AU" sz="1200" dirty="0" err="1"/>
              <a:t>Nadakuni</a:t>
            </a:r>
            <a:r>
              <a:rPr lang="en-AU" sz="1200" dirty="0"/>
              <a:t>  </a:t>
            </a:r>
            <a:r>
              <a:rPr lang="en-AU" sz="1200" dirty="0" err="1"/>
              <a:t>Naivucini</a:t>
            </a:r>
            <a:endParaRPr lang="en-US" sz="1200" dirty="0"/>
          </a:p>
        </p:txBody>
      </p:sp>
      <p:sp>
        <p:nvSpPr>
          <p:cNvPr id="4" name="Title 3"/>
          <p:cNvSpPr>
            <a:spLocks noGrp="1"/>
          </p:cNvSpPr>
          <p:nvPr>
            <p:ph type="title"/>
          </p:nvPr>
        </p:nvSpPr>
        <p:spPr>
          <a:xfrm>
            <a:off x="7092280" y="457200"/>
            <a:ext cx="1743132" cy="2179712"/>
          </a:xfrm>
        </p:spPr>
        <p:txBody>
          <a:bodyPr/>
          <a:lstStyle/>
          <a:p>
            <a:r>
              <a:rPr lang="en-AU" dirty="0"/>
              <a:t>MAJOR THREATS TO THE </a:t>
            </a:r>
            <a:r>
              <a:rPr lang="en-AU" sz="1600" dirty="0"/>
              <a:t>ENVIRONMENT</a:t>
            </a:r>
            <a:br>
              <a:rPr lang="en-AU" dirty="0"/>
            </a:b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058130973"/>
              </p:ext>
            </p:extLst>
          </p:nvPr>
        </p:nvGraphicFramePr>
        <p:xfrm>
          <a:off x="251520" y="260648"/>
          <a:ext cx="6624736"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243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4288" y="3284984"/>
            <a:ext cx="1660720" cy="2454008"/>
          </a:xfrm>
        </p:spPr>
        <p:txBody>
          <a:bodyPr/>
          <a:lstStyle/>
          <a:p>
            <a:endParaRPr lang="en-AU" dirty="0"/>
          </a:p>
          <a:p>
            <a:r>
              <a:rPr lang="en-AU" sz="1200" dirty="0"/>
              <a:t>RESULT OF SOCIOECONOMIC SURVEY 2013</a:t>
            </a:r>
          </a:p>
          <a:p>
            <a:endParaRPr lang="en-AU" sz="1200" dirty="0"/>
          </a:p>
          <a:p>
            <a:r>
              <a:rPr lang="en-AU" sz="1200" dirty="0"/>
              <a:t>Communities:</a:t>
            </a:r>
          </a:p>
          <a:p>
            <a:r>
              <a:rPr lang="en-AU" sz="1200" dirty="0" err="1"/>
              <a:t>Nukusere</a:t>
            </a:r>
            <a:r>
              <a:rPr lang="en-AU" sz="1200" dirty="0"/>
              <a:t>, </a:t>
            </a:r>
            <a:r>
              <a:rPr lang="en-AU" sz="1200" dirty="0" err="1"/>
              <a:t>Delailasakau</a:t>
            </a:r>
            <a:r>
              <a:rPr lang="en-AU" sz="1200" dirty="0"/>
              <a:t>, </a:t>
            </a:r>
            <a:r>
              <a:rPr lang="en-AU" sz="1200" dirty="0" err="1"/>
              <a:t>Nasevou</a:t>
            </a:r>
            <a:r>
              <a:rPr lang="en-AU" sz="1200" dirty="0"/>
              <a:t>, </a:t>
            </a:r>
            <a:r>
              <a:rPr lang="en-AU" sz="1200" dirty="0" err="1"/>
              <a:t>Nadakuni</a:t>
            </a:r>
            <a:r>
              <a:rPr lang="en-AU" sz="1200" dirty="0"/>
              <a:t>  </a:t>
            </a:r>
            <a:r>
              <a:rPr lang="en-AU" sz="1200" dirty="0" err="1"/>
              <a:t>Naivucini</a:t>
            </a:r>
            <a:endParaRPr lang="en-US" sz="1200" dirty="0"/>
          </a:p>
        </p:txBody>
      </p:sp>
      <p:sp>
        <p:nvSpPr>
          <p:cNvPr id="4" name="Title 3"/>
          <p:cNvSpPr>
            <a:spLocks noGrp="1"/>
          </p:cNvSpPr>
          <p:nvPr>
            <p:ph type="title"/>
          </p:nvPr>
        </p:nvSpPr>
        <p:spPr>
          <a:xfrm>
            <a:off x="7092280" y="457200"/>
            <a:ext cx="1743132" cy="2179712"/>
          </a:xfrm>
        </p:spPr>
        <p:txBody>
          <a:bodyPr/>
          <a:lstStyle/>
          <a:p>
            <a:r>
              <a:rPr lang="en-AU" sz="1600" b="1" dirty="0"/>
              <a:t>POTENTIAL Opportunity </a:t>
            </a:r>
            <a:r>
              <a:rPr lang="en-AU" sz="2800" dirty="0"/>
              <a:t>cost</a:t>
            </a:r>
            <a:br>
              <a:rPr lang="en-AU" dirty="0"/>
            </a:b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40506833"/>
              </p:ext>
            </p:extLst>
          </p:nvPr>
        </p:nvGraphicFramePr>
        <p:xfrm>
          <a:off x="323528" y="22860"/>
          <a:ext cx="6624736" cy="6812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48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AU" sz="4000" dirty="0"/>
              <a:t>PARTNERS IN AGREEMENT</a:t>
            </a:r>
          </a:p>
          <a:p>
            <a:pPr lvl="3"/>
            <a:r>
              <a:rPr lang="en-AU" sz="3400" dirty="0"/>
              <a:t>NTF (Grantor)</a:t>
            </a:r>
          </a:p>
          <a:p>
            <a:pPr lvl="3"/>
            <a:r>
              <a:rPr lang="en-AU" sz="3400" dirty="0"/>
              <a:t>SBPA Village Community (Grantee)</a:t>
            </a:r>
          </a:p>
          <a:p>
            <a:pPr lvl="3"/>
            <a:r>
              <a:rPr lang="en-AU" sz="3400" dirty="0"/>
              <a:t>SBPA Landowner Committee (Witness)</a:t>
            </a:r>
          </a:p>
          <a:p>
            <a:pPr lvl="3"/>
            <a:r>
              <a:rPr lang="en-AU" sz="3400" dirty="0"/>
              <a:t>Provincial Office (Witness/Arbitrator)</a:t>
            </a:r>
          </a:p>
          <a:p>
            <a:pPr lvl="3"/>
            <a:r>
              <a:rPr lang="en-AU" sz="3400" dirty="0"/>
              <a:t>Conservation International (Advisor)</a:t>
            </a:r>
          </a:p>
          <a:p>
            <a:pPr lvl="2"/>
            <a:endParaRPr lang="en-AU" dirty="0"/>
          </a:p>
          <a:p>
            <a:pPr lvl="1"/>
            <a:endParaRPr lang="en-AU" dirty="0"/>
          </a:p>
          <a:p>
            <a:endParaRPr lang="en-US" dirty="0"/>
          </a:p>
        </p:txBody>
      </p:sp>
      <p:sp>
        <p:nvSpPr>
          <p:cNvPr id="2" name="Title 1"/>
          <p:cNvSpPr>
            <a:spLocks noGrp="1"/>
          </p:cNvSpPr>
          <p:nvPr>
            <p:ph type="title"/>
          </p:nvPr>
        </p:nvSpPr>
        <p:spPr/>
        <p:txBody>
          <a:bodyPr/>
          <a:lstStyle/>
          <a:p>
            <a:r>
              <a:rPr lang="en-AU" dirty="0"/>
              <a:t>Community CONSERVATION AGREEMENT in SBPA</a:t>
            </a:r>
            <a:endParaRPr lang="en-US" dirty="0"/>
          </a:p>
        </p:txBody>
      </p:sp>
    </p:spTree>
    <p:extLst>
      <p:ext uri="{BB962C8B-B14F-4D97-AF65-F5344CB8AC3E}">
        <p14:creationId xmlns:p14="http://schemas.microsoft.com/office/powerpoint/2010/main" val="189785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83671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Threats to </a:t>
            </a:r>
            <a:r>
              <a:rPr lang="en-AU" dirty="0" err="1"/>
              <a:t>Biodiveristy</a:t>
            </a:r>
            <a:endParaRPr lang="en-US" dirty="0"/>
          </a:p>
        </p:txBody>
      </p:sp>
      <p:sp>
        <p:nvSpPr>
          <p:cNvPr id="6" name="Rectangle 5"/>
          <p:cNvSpPr/>
          <p:nvPr/>
        </p:nvSpPr>
        <p:spPr>
          <a:xfrm>
            <a:off x="7123003" y="83671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Opportunity Cost</a:t>
            </a:r>
          </a:p>
          <a:p>
            <a:pPr algn="ctr"/>
            <a:endParaRPr lang="en-US" dirty="0"/>
          </a:p>
        </p:txBody>
      </p:sp>
      <p:sp>
        <p:nvSpPr>
          <p:cNvPr id="7" name="Rectangle 6"/>
          <p:cNvSpPr/>
          <p:nvPr/>
        </p:nvSpPr>
        <p:spPr>
          <a:xfrm>
            <a:off x="1215171" y="4103076"/>
            <a:ext cx="317648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u="sng" dirty="0" err="1"/>
              <a:t>Vakaraitaki</a:t>
            </a:r>
            <a:endParaRPr lang="en-AU" sz="2400" b="1" u="sng" dirty="0"/>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qoli</a:t>
            </a:r>
            <a:r>
              <a:rPr lang="en-AU" sz="2400" dirty="0"/>
              <a:t> duva</a:t>
            </a:r>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musu</a:t>
            </a:r>
            <a:r>
              <a:rPr lang="en-AU" sz="2400" dirty="0"/>
              <a:t> </a:t>
            </a:r>
            <a:r>
              <a:rPr lang="en-AU" sz="2400" dirty="0" err="1"/>
              <a:t>kau</a:t>
            </a:r>
            <a:r>
              <a:rPr lang="en-AU" sz="2400" dirty="0"/>
              <a:t> </a:t>
            </a:r>
            <a:r>
              <a:rPr lang="en-AU" sz="2400" dirty="0" err="1"/>
              <a:t>vakaveitalia</a:t>
            </a:r>
            <a:endParaRPr lang="en-AU" sz="2400" dirty="0"/>
          </a:p>
          <a:p>
            <a:pPr marL="342900" indent="-342900">
              <a:buFont typeface="Arial" pitchFamily="34" charset="0"/>
              <a:buChar char="•"/>
            </a:pPr>
            <a:r>
              <a:rPr lang="en-AU" sz="2400" dirty="0" err="1"/>
              <a:t>Kua</a:t>
            </a:r>
            <a:r>
              <a:rPr lang="en-AU" sz="2400" dirty="0"/>
              <a:t> </a:t>
            </a:r>
            <a:r>
              <a:rPr lang="en-AU" sz="2400" dirty="0" err="1"/>
              <a:t>na</a:t>
            </a:r>
            <a:r>
              <a:rPr lang="en-AU" sz="2400" dirty="0"/>
              <a:t> </a:t>
            </a:r>
            <a:r>
              <a:rPr lang="en-AU" sz="2400" dirty="0" err="1"/>
              <a:t>benu</a:t>
            </a:r>
            <a:r>
              <a:rPr lang="en-AU" sz="2400" dirty="0"/>
              <a:t> </a:t>
            </a:r>
            <a:r>
              <a:rPr lang="en-AU" sz="2400" dirty="0" err="1"/>
              <a:t>ca</a:t>
            </a:r>
            <a:r>
              <a:rPr lang="en-AU" sz="2400" dirty="0"/>
              <a:t> e </a:t>
            </a:r>
            <a:r>
              <a:rPr lang="en-AU" sz="2400" dirty="0" err="1"/>
              <a:t>wai</a:t>
            </a:r>
            <a:endParaRPr lang="en-AU" sz="2400" dirty="0"/>
          </a:p>
        </p:txBody>
      </p:sp>
      <p:sp>
        <p:nvSpPr>
          <p:cNvPr id="8" name="Rectangle 7"/>
          <p:cNvSpPr/>
          <p:nvPr/>
        </p:nvSpPr>
        <p:spPr>
          <a:xfrm>
            <a:off x="5270122" y="4110334"/>
            <a:ext cx="302433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u="sng" dirty="0" err="1"/>
              <a:t>Vakaraitaki</a:t>
            </a:r>
            <a:endParaRPr lang="en-AU" sz="2400" b="1" u="sng" dirty="0"/>
          </a:p>
          <a:p>
            <a:pPr marL="342900" indent="-342900">
              <a:buFont typeface="Arial" pitchFamily="34" charset="0"/>
              <a:buChar char="•"/>
            </a:pPr>
            <a:r>
              <a:rPr lang="en-AU" sz="2400" dirty="0"/>
              <a:t>Soli </a:t>
            </a:r>
            <a:r>
              <a:rPr lang="en-AU" sz="2400" dirty="0" err="1"/>
              <a:t>na</a:t>
            </a:r>
            <a:r>
              <a:rPr lang="en-AU" sz="2400" dirty="0"/>
              <a:t> scholarship</a:t>
            </a:r>
          </a:p>
          <a:p>
            <a:pPr marL="342900" indent="-342900">
              <a:buFont typeface="Arial" pitchFamily="34" charset="0"/>
              <a:buChar char="•"/>
            </a:pPr>
            <a:r>
              <a:rPr lang="en-AU" sz="2400" dirty="0" err="1"/>
              <a:t>Vakatubu</a:t>
            </a:r>
            <a:r>
              <a:rPr lang="en-AU" sz="2400" dirty="0"/>
              <a:t> I </a:t>
            </a:r>
            <a:r>
              <a:rPr lang="en-AU" sz="2400" dirty="0" err="1"/>
              <a:t>lavo</a:t>
            </a:r>
            <a:endParaRPr lang="en-AU" sz="2400" dirty="0"/>
          </a:p>
          <a:p>
            <a:pPr marL="342900" indent="-342900">
              <a:buFont typeface="Arial" pitchFamily="34" charset="0"/>
              <a:buChar char="•"/>
            </a:pPr>
            <a:r>
              <a:rPr lang="en-AU" sz="2400" dirty="0" err="1"/>
              <a:t>Veivuke</a:t>
            </a:r>
            <a:r>
              <a:rPr lang="en-AU" sz="2400" dirty="0"/>
              <a:t> ni </a:t>
            </a:r>
            <a:r>
              <a:rPr lang="en-AU" sz="2400" dirty="0" err="1"/>
              <a:t>tei</a:t>
            </a:r>
            <a:r>
              <a:rPr lang="en-AU" sz="2400" dirty="0"/>
              <a:t> </a:t>
            </a:r>
            <a:r>
              <a:rPr lang="en-AU" sz="2400" dirty="0" err="1"/>
              <a:t>kakana</a:t>
            </a:r>
            <a:r>
              <a:rPr lang="en-AU" sz="2400" dirty="0"/>
              <a:t> </a:t>
            </a:r>
            <a:r>
              <a:rPr lang="en-AU" sz="2400" dirty="0" err="1"/>
              <a:t>dina</a:t>
            </a:r>
            <a:r>
              <a:rPr lang="en-AU" sz="2400" dirty="0"/>
              <a:t>/ginger</a:t>
            </a:r>
          </a:p>
          <a:p>
            <a:endParaRPr lang="en-AU" u="sng" dirty="0"/>
          </a:p>
        </p:txBody>
      </p:sp>
      <p:sp>
        <p:nvSpPr>
          <p:cNvPr id="9" name="Rectangle 8"/>
          <p:cNvSpPr/>
          <p:nvPr/>
        </p:nvSpPr>
        <p:spPr>
          <a:xfrm>
            <a:off x="4796154" y="1628800"/>
            <a:ext cx="1728192" cy="111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solidFill>
                  <a:schemeClr val="tx1"/>
                </a:solidFill>
              </a:rPr>
              <a:t>Veika</a:t>
            </a:r>
            <a:r>
              <a:rPr lang="en-AU" b="1" dirty="0">
                <a:solidFill>
                  <a:schemeClr val="tx1"/>
                </a:solidFill>
              </a:rPr>
              <a:t> </a:t>
            </a:r>
            <a:r>
              <a:rPr lang="en-AU" b="1" dirty="0" err="1">
                <a:solidFill>
                  <a:schemeClr val="tx1"/>
                </a:solidFill>
              </a:rPr>
              <a:t>eda</a:t>
            </a:r>
            <a:r>
              <a:rPr lang="en-AU" b="1" dirty="0">
                <a:solidFill>
                  <a:schemeClr val="tx1"/>
                </a:solidFill>
              </a:rPr>
              <a:t> </a:t>
            </a:r>
            <a:r>
              <a:rPr lang="en-AU" b="1" dirty="0" err="1">
                <a:solidFill>
                  <a:schemeClr val="tx1"/>
                </a:solidFill>
              </a:rPr>
              <a:t>rawata</a:t>
            </a:r>
            <a:r>
              <a:rPr lang="en-AU" b="1" dirty="0">
                <a:solidFill>
                  <a:schemeClr val="tx1"/>
                </a:solidFill>
              </a:rPr>
              <a:t> (Benefits)</a:t>
            </a:r>
            <a:endParaRPr lang="en-US" b="1" dirty="0">
              <a:solidFill>
                <a:schemeClr val="tx1"/>
              </a:solidFill>
            </a:endParaRPr>
          </a:p>
        </p:txBody>
      </p:sp>
      <p:sp>
        <p:nvSpPr>
          <p:cNvPr id="10" name="Rectangle 9"/>
          <p:cNvSpPr/>
          <p:nvPr/>
        </p:nvSpPr>
        <p:spPr>
          <a:xfrm>
            <a:off x="2987824" y="1628800"/>
            <a:ext cx="1728192" cy="110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solidFill>
                  <a:schemeClr val="tx1"/>
                </a:solidFill>
              </a:rPr>
              <a:t>Tavi</a:t>
            </a:r>
            <a:r>
              <a:rPr lang="en-AU" b="1" dirty="0">
                <a:solidFill>
                  <a:schemeClr val="tx1"/>
                </a:solidFill>
              </a:rPr>
              <a:t> me </a:t>
            </a:r>
            <a:r>
              <a:rPr lang="en-AU" b="1" dirty="0" err="1">
                <a:solidFill>
                  <a:schemeClr val="tx1"/>
                </a:solidFill>
              </a:rPr>
              <a:t>maroroi</a:t>
            </a:r>
            <a:r>
              <a:rPr lang="en-AU" b="1" dirty="0">
                <a:solidFill>
                  <a:schemeClr val="tx1"/>
                </a:solidFill>
              </a:rPr>
              <a:t> kina </a:t>
            </a:r>
            <a:r>
              <a:rPr lang="en-AU" b="1" dirty="0" err="1">
                <a:solidFill>
                  <a:schemeClr val="tx1"/>
                </a:solidFill>
              </a:rPr>
              <a:t>na</a:t>
            </a:r>
            <a:r>
              <a:rPr lang="en-AU" b="1" dirty="0">
                <a:solidFill>
                  <a:schemeClr val="tx1"/>
                </a:solidFill>
              </a:rPr>
              <a:t> </a:t>
            </a:r>
            <a:r>
              <a:rPr lang="en-AU" b="1" dirty="0" err="1">
                <a:solidFill>
                  <a:schemeClr val="tx1"/>
                </a:solidFill>
              </a:rPr>
              <a:t>yaubula</a:t>
            </a:r>
            <a:r>
              <a:rPr lang="en-AU" b="1" dirty="0">
                <a:solidFill>
                  <a:schemeClr val="tx1"/>
                </a:solidFill>
              </a:rPr>
              <a:t> (Conservation Actions)</a:t>
            </a:r>
            <a:endParaRPr lang="en-US" b="1" dirty="0">
              <a:solidFill>
                <a:schemeClr val="tx1"/>
              </a:solidFill>
            </a:endParaRPr>
          </a:p>
        </p:txBody>
      </p:sp>
      <p:sp>
        <p:nvSpPr>
          <p:cNvPr id="11" name="Rectangle 10"/>
          <p:cNvSpPr/>
          <p:nvPr/>
        </p:nvSpPr>
        <p:spPr>
          <a:xfrm>
            <a:off x="2745997" y="701590"/>
            <a:ext cx="4032448" cy="2232248"/>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bg1"/>
                </a:solidFill>
              </a:rPr>
              <a:t>Conservation Agreement (</a:t>
            </a:r>
            <a:r>
              <a:rPr lang="en-AU" sz="2400" b="1" dirty="0" err="1">
                <a:solidFill>
                  <a:schemeClr val="bg1"/>
                </a:solidFill>
              </a:rPr>
              <a:t>Veidinadinati</a:t>
            </a:r>
            <a:r>
              <a:rPr lang="en-AU" sz="2400" b="1" dirty="0">
                <a:solidFill>
                  <a:schemeClr val="bg1"/>
                </a:solidFill>
              </a:rPr>
              <a:t>)</a:t>
            </a:r>
          </a:p>
          <a:p>
            <a:pPr algn="ctr"/>
            <a:endParaRPr lang="en-AU" dirty="0"/>
          </a:p>
          <a:p>
            <a:pPr algn="ctr"/>
            <a:endParaRPr lang="en-AU" dirty="0"/>
          </a:p>
          <a:p>
            <a:pPr algn="ctr"/>
            <a:endParaRPr lang="en-AU" dirty="0"/>
          </a:p>
          <a:p>
            <a:pPr algn="ctr"/>
            <a:endParaRPr lang="en-AU" dirty="0"/>
          </a:p>
          <a:p>
            <a:pPr algn="ctr"/>
            <a:endParaRPr lang="en-US" dirty="0"/>
          </a:p>
        </p:txBody>
      </p:sp>
      <p:cxnSp>
        <p:nvCxnSpPr>
          <p:cNvPr id="13" name="Straight Arrow Connector 12"/>
          <p:cNvCxnSpPr/>
          <p:nvPr/>
        </p:nvCxnSpPr>
        <p:spPr>
          <a:xfrm>
            <a:off x="2248653" y="1288287"/>
            <a:ext cx="216024" cy="0"/>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14428" y="1268869"/>
            <a:ext cx="0" cy="948916"/>
          </a:xfrm>
          <a:prstGeom prst="straightConnector1">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11760" y="2181672"/>
            <a:ext cx="576064"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1"/>
          </p:cNvCxnSpPr>
          <p:nvPr/>
        </p:nvCxnSpPr>
        <p:spPr>
          <a:xfrm flipH="1">
            <a:off x="6948264" y="1232756"/>
            <a:ext cx="1747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62655" y="1238990"/>
            <a:ext cx="0" cy="948916"/>
          </a:xfrm>
          <a:prstGeom prst="straightConnector1">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86591" y="2187906"/>
            <a:ext cx="576064" cy="0"/>
          </a:xfrm>
          <a:prstGeom prst="straightConnector1">
            <a:avLst/>
          </a:prstGeom>
          <a:ln w="889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11960" y="2875222"/>
            <a:ext cx="0" cy="694455"/>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63888" y="3467237"/>
            <a:ext cx="0" cy="694455"/>
          </a:xfrm>
          <a:prstGeom prst="line">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63888" y="3467237"/>
            <a:ext cx="648072" cy="0"/>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60659" y="3374849"/>
            <a:ext cx="0" cy="694455"/>
          </a:xfrm>
          <a:prstGeom prst="line">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87924" y="3374849"/>
            <a:ext cx="1098667" cy="0"/>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87924" y="2844517"/>
            <a:ext cx="0" cy="694455"/>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2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a:t>Background – </a:t>
            </a:r>
            <a:r>
              <a:rPr lang="en-AU" sz="2400" dirty="0">
                <a:solidFill>
                  <a:schemeClr val="bg2">
                    <a:lumMod val="50000"/>
                  </a:schemeClr>
                </a:solidFill>
              </a:rPr>
              <a:t>AI KAU</a:t>
            </a:r>
          </a:p>
          <a:p>
            <a:r>
              <a:rPr lang="en-AU" sz="2400" dirty="0"/>
              <a:t>Stakeholders – </a:t>
            </a:r>
            <a:r>
              <a:rPr lang="en-AU" sz="2800" dirty="0">
                <a:solidFill>
                  <a:schemeClr val="bg2">
                    <a:lumMod val="50000"/>
                  </a:schemeClr>
                </a:solidFill>
              </a:rPr>
              <a:t>VEIWEKANI E VAUCI ENA VEIDINADINATI</a:t>
            </a:r>
          </a:p>
          <a:p>
            <a:r>
              <a:rPr lang="en-AU" sz="2400" dirty="0"/>
              <a:t>Objectives   -	</a:t>
            </a:r>
            <a:r>
              <a:rPr lang="en-AU" sz="2400" dirty="0">
                <a:solidFill>
                  <a:schemeClr val="bg2">
                    <a:lumMod val="50000"/>
                  </a:schemeClr>
                </a:solidFill>
              </a:rPr>
              <a:t>NAKINAKI RARABA</a:t>
            </a:r>
          </a:p>
          <a:p>
            <a:r>
              <a:rPr lang="en-AU" sz="2400" dirty="0"/>
              <a:t>Sanctions – </a:t>
            </a:r>
            <a:r>
              <a:rPr lang="en-AU" sz="2400" dirty="0">
                <a:solidFill>
                  <a:schemeClr val="bg2">
                    <a:lumMod val="50000"/>
                  </a:schemeClr>
                </a:solidFill>
              </a:rPr>
              <a:t>VEIVAKADONUI</a:t>
            </a:r>
          </a:p>
          <a:p>
            <a:r>
              <a:rPr lang="en-AU" sz="2400" dirty="0"/>
              <a:t>Coordination of Activities – </a:t>
            </a:r>
            <a:r>
              <a:rPr lang="en-AU" sz="2400" dirty="0">
                <a:solidFill>
                  <a:schemeClr val="bg2">
                    <a:lumMod val="50000"/>
                  </a:schemeClr>
                </a:solidFill>
              </a:rPr>
              <a:t>TUVATUVA NI VEIKA E QARAVI</a:t>
            </a:r>
          </a:p>
          <a:p>
            <a:r>
              <a:rPr lang="en-AU" sz="2400" dirty="0"/>
              <a:t>Duration of Agreement – </a:t>
            </a:r>
            <a:r>
              <a:rPr lang="en-AU" sz="2400" dirty="0">
                <a:solidFill>
                  <a:schemeClr val="bg2">
                    <a:lumMod val="50000"/>
                  </a:schemeClr>
                </a:solidFill>
              </a:rPr>
              <a:t>BALAVU NI VEIDINADINATI</a:t>
            </a:r>
          </a:p>
          <a:p>
            <a:r>
              <a:rPr lang="en-AU" sz="2400" dirty="0"/>
              <a:t>Arbitration – VEIVAKASALATAKI &amp; VEIVAKAMEAUTAKI</a:t>
            </a:r>
            <a:endParaRPr lang="en-US" sz="2400" dirty="0"/>
          </a:p>
        </p:txBody>
      </p:sp>
      <p:sp>
        <p:nvSpPr>
          <p:cNvPr id="2" name="Title 1"/>
          <p:cNvSpPr>
            <a:spLocks noGrp="1"/>
          </p:cNvSpPr>
          <p:nvPr>
            <p:ph type="title"/>
          </p:nvPr>
        </p:nvSpPr>
        <p:spPr/>
        <p:txBody>
          <a:bodyPr/>
          <a:lstStyle/>
          <a:p>
            <a:r>
              <a:rPr lang="en-AU" dirty="0"/>
              <a:t>CONTENT OF CCA</a:t>
            </a:r>
            <a:endParaRPr lang="en-US" dirty="0"/>
          </a:p>
        </p:txBody>
      </p:sp>
    </p:spTree>
    <p:extLst>
      <p:ext uri="{BB962C8B-B14F-4D97-AF65-F5344CB8AC3E}">
        <p14:creationId xmlns:p14="http://schemas.microsoft.com/office/powerpoint/2010/main" val="274045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400" dirty="0"/>
              <a:t>Tourism Master Plan for SBPA</a:t>
            </a:r>
          </a:p>
          <a:p>
            <a:r>
              <a:rPr lang="en-AU" sz="2400" dirty="0"/>
              <a:t>(</a:t>
            </a:r>
            <a:r>
              <a:rPr lang="en-AU" sz="2400" dirty="0" err="1"/>
              <a:t>Vili</a:t>
            </a:r>
            <a:r>
              <a:rPr lang="en-AU" sz="2400" dirty="0"/>
              <a:t> </a:t>
            </a:r>
            <a:r>
              <a:rPr lang="en-AU" sz="2400" dirty="0" err="1"/>
              <a:t>Koyamaibole</a:t>
            </a:r>
            <a:r>
              <a:rPr lang="en-AU" sz="2400" dirty="0"/>
              <a:t> – Consultant)</a:t>
            </a:r>
          </a:p>
          <a:p>
            <a:pPr lvl="1"/>
            <a:r>
              <a:rPr lang="en-AU" sz="2000" dirty="0"/>
              <a:t>Assessment of the site – feasibility study</a:t>
            </a:r>
          </a:p>
          <a:p>
            <a:pPr lvl="2"/>
            <a:r>
              <a:rPr lang="en-AU" sz="1800" dirty="0"/>
              <a:t>Value Chain</a:t>
            </a:r>
          </a:p>
          <a:p>
            <a:pPr lvl="2"/>
            <a:r>
              <a:rPr lang="en-AU" sz="1800" dirty="0"/>
              <a:t>Market Access</a:t>
            </a:r>
          </a:p>
          <a:p>
            <a:pPr lvl="2"/>
            <a:r>
              <a:rPr lang="en-AU" sz="1800" dirty="0"/>
              <a:t>Governance Structure (Community)</a:t>
            </a:r>
          </a:p>
          <a:p>
            <a:pPr lvl="2"/>
            <a:r>
              <a:rPr lang="en-AU" sz="1800" dirty="0"/>
              <a:t>Co-Management Framework</a:t>
            </a:r>
            <a:endParaRPr lang="en-US" sz="1800" dirty="0"/>
          </a:p>
        </p:txBody>
      </p:sp>
      <p:sp>
        <p:nvSpPr>
          <p:cNvPr id="3" name="Title 2"/>
          <p:cNvSpPr>
            <a:spLocks noGrp="1"/>
          </p:cNvSpPr>
          <p:nvPr>
            <p:ph type="title"/>
          </p:nvPr>
        </p:nvSpPr>
        <p:spPr/>
        <p:txBody>
          <a:bodyPr/>
          <a:lstStyle/>
          <a:p>
            <a:r>
              <a:rPr lang="en-AU" dirty="0"/>
              <a:t>TOURISM</a:t>
            </a:r>
            <a:endParaRPr lang="en-US" dirty="0"/>
          </a:p>
        </p:txBody>
      </p:sp>
    </p:spTree>
    <p:extLst>
      <p:ext uri="{BB962C8B-B14F-4D97-AF65-F5344CB8AC3E}">
        <p14:creationId xmlns:p14="http://schemas.microsoft.com/office/powerpoint/2010/main" val="175901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800" dirty="0"/>
              <a:t>Biodiversity Survey (USP &amp; Partners)</a:t>
            </a:r>
          </a:p>
          <a:p>
            <a:r>
              <a:rPr lang="en-AU" sz="2800" dirty="0"/>
              <a:t>REASSESSMENT OF PERMANENT MONITORING PLOTS</a:t>
            </a:r>
          </a:p>
          <a:p>
            <a:pPr lvl="1"/>
            <a:r>
              <a:rPr lang="en-AU" sz="2400" dirty="0"/>
              <a:t>10 YRS</a:t>
            </a:r>
          </a:p>
          <a:p>
            <a:pPr lvl="1"/>
            <a:r>
              <a:rPr lang="en-AU" sz="2400" dirty="0"/>
              <a:t>USP/IAS, &amp; PARTNERS</a:t>
            </a:r>
          </a:p>
          <a:p>
            <a:pPr lvl="1"/>
            <a:r>
              <a:rPr lang="en-AU" sz="2400" dirty="0"/>
              <a:t>INDICATORS FOR BIODIVERISTY</a:t>
            </a:r>
          </a:p>
          <a:p>
            <a:pPr lvl="2"/>
            <a:r>
              <a:rPr lang="en-AU" sz="2000" dirty="0"/>
              <a:t>REVIEW INDICATORS</a:t>
            </a:r>
          </a:p>
          <a:p>
            <a:pPr lvl="2"/>
            <a:r>
              <a:rPr lang="en-AU" sz="2000" dirty="0"/>
              <a:t>ASSESS IMPACTS OF CHANGE OVER TIME</a:t>
            </a:r>
          </a:p>
          <a:p>
            <a:pPr lvl="2"/>
            <a:endParaRPr lang="en-US" dirty="0"/>
          </a:p>
        </p:txBody>
      </p:sp>
      <p:sp>
        <p:nvSpPr>
          <p:cNvPr id="3" name="Title 2"/>
          <p:cNvSpPr>
            <a:spLocks noGrp="1"/>
          </p:cNvSpPr>
          <p:nvPr>
            <p:ph type="title"/>
          </p:nvPr>
        </p:nvSpPr>
        <p:spPr/>
        <p:txBody>
          <a:bodyPr/>
          <a:lstStyle/>
          <a:p>
            <a:r>
              <a:rPr lang="en-AU" dirty="0"/>
              <a:t>Monitoring, Evaluation &amp; Information</a:t>
            </a:r>
            <a:endParaRPr lang="en-US" dirty="0"/>
          </a:p>
        </p:txBody>
      </p:sp>
    </p:spTree>
    <p:extLst>
      <p:ext uri="{BB962C8B-B14F-4D97-AF65-F5344CB8AC3E}">
        <p14:creationId xmlns:p14="http://schemas.microsoft.com/office/powerpoint/2010/main" val="386290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AU" sz="2400" dirty="0"/>
              <a:t>LESSONS LEARNT FROM SOVI BASIN</a:t>
            </a:r>
            <a:endParaRPr lang="en-US" sz="2400" dirty="0"/>
          </a:p>
        </p:txBody>
      </p:sp>
      <p:graphicFrame>
        <p:nvGraphicFramePr>
          <p:cNvPr id="4" name="Diagram 3"/>
          <p:cNvGraphicFramePr/>
          <p:nvPr>
            <p:extLst>
              <p:ext uri="{D42A27DB-BD31-4B8C-83A1-F6EECF244321}">
                <p14:modId xmlns:p14="http://schemas.microsoft.com/office/powerpoint/2010/main" val="4093768029"/>
              </p:ext>
            </p:extLst>
          </p:nvPr>
        </p:nvGraphicFramePr>
        <p:xfrm>
          <a:off x="323528" y="476672"/>
          <a:ext cx="637220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018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tilevu pa kba .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719262"/>
            <a:ext cx="896448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AU" dirty="0"/>
              <a:t>CONNECTING THE DOTS…….</a:t>
            </a:r>
            <a:endParaRPr lang="en-US" dirty="0"/>
          </a:p>
        </p:txBody>
      </p:sp>
      <p:sp>
        <p:nvSpPr>
          <p:cNvPr id="5" name="Oval 4"/>
          <p:cNvSpPr/>
          <p:nvPr/>
        </p:nvSpPr>
        <p:spPr>
          <a:xfrm>
            <a:off x="4932040" y="4495646"/>
            <a:ext cx="1132685" cy="10801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16016" y="2420888"/>
            <a:ext cx="1132685" cy="106605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20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AU"/>
          </a:p>
        </p:txBody>
      </p:sp>
      <p:pic>
        <p:nvPicPr>
          <p:cNvPr id="12291" name="Content Placeholder 3" descr="vitilevu pa kba .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991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988972" y="3717032"/>
            <a:ext cx="1296144" cy="1368152"/>
          </a:xfrm>
          <a:prstGeom prst="ellipse">
            <a:avLst/>
          </a:prstGeom>
          <a:solidFill>
            <a:schemeClr val="bg1">
              <a:alpha val="0"/>
            </a:schemeClr>
          </a:solid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150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tilevu pa kba .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719263"/>
            <a:ext cx="896448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AU" dirty="0"/>
              <a:t>CONSERVATION CORRIDOR</a:t>
            </a:r>
            <a:endParaRPr lang="en-US" dirty="0"/>
          </a:p>
        </p:txBody>
      </p:sp>
      <p:sp>
        <p:nvSpPr>
          <p:cNvPr id="5" name="Oval 4"/>
          <p:cNvSpPr/>
          <p:nvPr/>
        </p:nvSpPr>
        <p:spPr>
          <a:xfrm>
            <a:off x="4932040" y="4495646"/>
            <a:ext cx="1132685" cy="10801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16016" y="2420888"/>
            <a:ext cx="1132685" cy="106605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39952" y="3040835"/>
            <a:ext cx="792088" cy="89222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3310" y="4495646"/>
            <a:ext cx="1132685" cy="7920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42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95275" y="1685925"/>
            <a:ext cx="39909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pPr>
            <a:endParaRPr lang="en-US" sz="2800"/>
          </a:p>
        </p:txBody>
      </p:sp>
      <p:sp>
        <p:nvSpPr>
          <p:cNvPr id="11267" name="Rectangle 3"/>
          <p:cNvSpPr>
            <a:spLocks noChangeArrowheads="1"/>
          </p:cNvSpPr>
          <p:nvPr/>
        </p:nvSpPr>
        <p:spPr bwMode="auto">
          <a:xfrm>
            <a:off x="238125" y="3267075"/>
            <a:ext cx="39909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buFontTx/>
              <a:buChar char="•"/>
            </a:pPr>
            <a:endParaRPr lang="en-US" sz="2800"/>
          </a:p>
        </p:txBody>
      </p:sp>
      <p:sp>
        <p:nvSpPr>
          <p:cNvPr id="11268" name="Rectangle 4"/>
          <p:cNvSpPr>
            <a:spLocks noChangeArrowheads="1"/>
          </p:cNvSpPr>
          <p:nvPr/>
        </p:nvSpPr>
        <p:spPr bwMode="auto">
          <a:xfrm>
            <a:off x="1600200" y="114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pic>
        <p:nvPicPr>
          <p:cNvPr id="11273" name="Picture 11" descr="File:1976.05.02 Pink-billed Parrot-Finch Savura Creek, Fiji 275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58584" y="2224278"/>
            <a:ext cx="2016224" cy="68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txBox="1">
            <a:spLocks/>
          </p:cNvSpPr>
          <p:nvPr/>
        </p:nvSpPr>
        <p:spPr bwMode="auto">
          <a:xfrm>
            <a:off x="748710" y="373473"/>
            <a:ext cx="5637411" cy="4248472"/>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AU" sz="2200" dirty="0">
                <a:solidFill>
                  <a:schemeClr val="bg1"/>
                </a:solidFill>
                <a:ea typeface="ＭＳ Ｐゴシック" pitchFamily="-111" charset="-128"/>
              </a:rPr>
              <a:t>At REGIONAL LEVEL:</a:t>
            </a:r>
            <a:endParaRPr lang="en-US" sz="2200" dirty="0">
              <a:solidFill>
                <a:schemeClr val="bg1"/>
              </a:solidFill>
              <a:ea typeface="ＭＳ Ｐゴシック" pitchFamily="-111" charset="-128"/>
            </a:endParaRPr>
          </a:p>
          <a:p>
            <a:pPr marL="455613" indent="-455613">
              <a:buFont typeface="Arial" pitchFamily="34" charset="0"/>
              <a:buChar char="•"/>
              <a:defRPr/>
            </a:pPr>
            <a:r>
              <a:rPr lang="en-US" sz="2200" dirty="0">
                <a:solidFill>
                  <a:schemeClr val="bg1"/>
                </a:solidFill>
                <a:ea typeface="ＭＳ Ｐゴシック" pitchFamily="-111" charset="-128"/>
              </a:rPr>
              <a:t>Most biologically diverse terrestrial ecosystem in the entire </a:t>
            </a:r>
            <a:r>
              <a:rPr lang="en-US" sz="2200" b="1" dirty="0">
                <a:solidFill>
                  <a:schemeClr val="bg1"/>
                </a:solidFill>
                <a:ea typeface="ＭＳ Ｐゴシック" pitchFamily="-111" charset="-128"/>
              </a:rPr>
              <a:t>Polynesia/Micronesia Hotspot</a:t>
            </a:r>
          </a:p>
          <a:p>
            <a:pPr fontAlgn="auto">
              <a:spcBef>
                <a:spcPct val="50000"/>
              </a:spcBef>
              <a:spcAft>
                <a:spcPts val="0"/>
              </a:spcAft>
              <a:buFont typeface="Wingdings" pitchFamily="2" charset="2"/>
              <a:buChar char="§"/>
              <a:defRPr/>
            </a:pPr>
            <a:r>
              <a:rPr lang="en-US" sz="2200" dirty="0">
                <a:solidFill>
                  <a:schemeClr val="bg1"/>
                </a:solidFill>
                <a:ea typeface="ＭＳ Ｐゴシック" pitchFamily="-111" charset="-128"/>
              </a:rPr>
              <a:t>CEPF Sub-regional  Profile analysis for Fiji classified </a:t>
            </a:r>
            <a:r>
              <a:rPr lang="en-US" sz="2200" dirty="0" err="1">
                <a:solidFill>
                  <a:schemeClr val="bg1"/>
                </a:solidFill>
                <a:ea typeface="ＭＳ Ｐゴシック" pitchFamily="-111" charset="-128"/>
              </a:rPr>
              <a:t>Sovi</a:t>
            </a:r>
            <a:r>
              <a:rPr lang="en-US" sz="2200" dirty="0">
                <a:solidFill>
                  <a:schemeClr val="bg1"/>
                </a:solidFill>
                <a:ea typeface="ＭＳ Ｐゴシック" pitchFamily="-111" charset="-128"/>
              </a:rPr>
              <a:t> Basin the highest priority landscape conservation outcome in Fiji.</a:t>
            </a:r>
          </a:p>
          <a:p>
            <a:pPr marL="455613" indent="-455613">
              <a:buFont typeface="Arial" pitchFamily="34" charset="0"/>
              <a:buChar char="•"/>
              <a:defRPr/>
            </a:pPr>
            <a:endParaRPr lang="en-US" sz="2200" dirty="0">
              <a:solidFill>
                <a:schemeClr val="bg1"/>
              </a:solidFill>
              <a:ea typeface="ＭＳ Ｐゴシック" pitchFamily="-111" charset="-128"/>
            </a:endParaRPr>
          </a:p>
          <a:p>
            <a:pPr marL="455613" indent="-455613">
              <a:buFont typeface="Arial" pitchFamily="34" charset="0"/>
              <a:buChar char="•"/>
              <a:defRPr/>
            </a:pPr>
            <a:r>
              <a:rPr lang="en-US" sz="2200" dirty="0">
                <a:solidFill>
                  <a:schemeClr val="bg1"/>
                </a:solidFill>
                <a:ea typeface="ＭＳ Ｐゴシック" pitchFamily="-111" charset="-128"/>
              </a:rPr>
              <a:t>on the tentative World Heritage List- UNESCO World Heritage Declaration</a:t>
            </a:r>
            <a:endParaRPr lang="en-US" sz="2200" dirty="0">
              <a:solidFill>
                <a:schemeClr val="accent1">
                  <a:lumMod val="50000"/>
                </a:schemeClr>
              </a:solidFill>
              <a:ea typeface="ＭＳ Ｐゴシック" pitchFamily="-111" charset="-128"/>
            </a:endParaRPr>
          </a:p>
          <a:p>
            <a:pPr marL="455613" indent="-455613">
              <a:buNone/>
              <a:defRPr/>
            </a:pPr>
            <a:endParaRPr lang="en-AU" sz="2200" dirty="0">
              <a:solidFill>
                <a:schemeClr val="accent1">
                  <a:lumMod val="50000"/>
                </a:schemeClr>
              </a:solidFill>
              <a:ea typeface="ＭＳ Ｐゴシック" pitchFamily="-111" charset="-128"/>
            </a:endParaRPr>
          </a:p>
          <a:p>
            <a:pPr marL="455613" indent="-455613">
              <a:buNone/>
              <a:defRPr/>
            </a:pPr>
            <a:endParaRPr lang="en-US" sz="2200" dirty="0">
              <a:solidFill>
                <a:schemeClr val="accent1">
                  <a:lumMod val="50000"/>
                </a:schemeClr>
              </a:solidFill>
              <a:ea typeface="ＭＳ Ｐゴシック" pitchFamily="-111" charset="-128"/>
            </a:endParaRPr>
          </a:p>
          <a:p>
            <a:pPr marL="455613" indent="-455613">
              <a:buFont typeface="Arial" pitchFamily="34" charset="0"/>
              <a:buChar char="•"/>
              <a:defRPr/>
            </a:pPr>
            <a:endParaRPr lang="en-US" sz="2200" dirty="0">
              <a:solidFill>
                <a:schemeClr val="accent1">
                  <a:lumMod val="50000"/>
                </a:schemeClr>
              </a:solidFill>
              <a:ea typeface="ＭＳ Ｐゴシック" pitchFamily="-111" charset="-128"/>
            </a:endParaRPr>
          </a:p>
          <a:p>
            <a:pPr>
              <a:defRPr/>
            </a:pPr>
            <a:endParaRPr lang="en-US" sz="2000" dirty="0">
              <a:solidFill>
                <a:srgbClr val="FF0000"/>
              </a:solidFill>
              <a:ea typeface="ＭＳ Ｐゴシック" pitchFamily="34" charset="-128"/>
            </a:endParaRPr>
          </a:p>
        </p:txBody>
      </p:sp>
      <p:sp>
        <p:nvSpPr>
          <p:cNvPr id="10" name="TextBox 9"/>
          <p:cNvSpPr txBox="1"/>
          <p:nvPr/>
        </p:nvSpPr>
        <p:spPr>
          <a:xfrm>
            <a:off x="0" y="6093296"/>
            <a:ext cx="3110147" cy="369332"/>
          </a:xfrm>
          <a:prstGeom prst="rect">
            <a:avLst/>
          </a:prstGeom>
          <a:noFill/>
        </p:spPr>
        <p:txBody>
          <a:bodyPr wrap="none" rtlCol="0">
            <a:spAutoFit/>
          </a:bodyPr>
          <a:lstStyle/>
          <a:p>
            <a:r>
              <a:rPr lang="en-AU" b="1" i="1" dirty="0">
                <a:solidFill>
                  <a:schemeClr val="accent6">
                    <a:lumMod val="75000"/>
                  </a:schemeClr>
                </a:solidFill>
              </a:rPr>
              <a:t>Pink-billed </a:t>
            </a:r>
            <a:r>
              <a:rPr lang="en-AU" b="1" i="1" dirty="0" err="1">
                <a:solidFill>
                  <a:schemeClr val="accent6">
                    <a:lumMod val="75000"/>
                  </a:schemeClr>
                </a:solidFill>
              </a:rPr>
              <a:t>parrotfinch</a:t>
            </a:r>
            <a:endParaRPr lang="en-AU" b="1" i="1" dirty="0">
              <a:solidFill>
                <a:schemeClr val="accent6">
                  <a:lumMod val="75000"/>
                </a:schemeClr>
              </a:solidFill>
            </a:endParaRPr>
          </a:p>
        </p:txBody>
      </p:sp>
      <p:sp>
        <p:nvSpPr>
          <p:cNvPr id="3" name="Text Placeholder 2"/>
          <p:cNvSpPr>
            <a:spLocks noGrp="1"/>
          </p:cNvSpPr>
          <p:nvPr>
            <p:ph type="body" idx="1"/>
          </p:nvPr>
        </p:nvSpPr>
        <p:spPr/>
        <p:txBody>
          <a:bodyPr>
            <a:normAutofit fontScale="62500" lnSpcReduction="20000"/>
          </a:bodyPr>
          <a:lstStyle/>
          <a:p>
            <a:r>
              <a:rPr lang="en-US" sz="5700" b="1" dirty="0" err="1">
                <a:solidFill>
                  <a:schemeClr val="bg1"/>
                </a:solidFill>
              </a:rPr>
              <a:t>Sovi</a:t>
            </a:r>
            <a:r>
              <a:rPr lang="en-US" sz="5700" b="1" dirty="0">
                <a:solidFill>
                  <a:schemeClr val="bg1"/>
                </a:solidFill>
              </a:rPr>
              <a:t> Basin </a:t>
            </a:r>
            <a:r>
              <a:rPr lang="en-US" sz="7000" b="1" dirty="0">
                <a:solidFill>
                  <a:schemeClr val="bg1"/>
                </a:solidFill>
              </a:rPr>
              <a:t>PA</a:t>
            </a:r>
          </a:p>
        </p:txBody>
      </p:sp>
    </p:spTree>
    <p:extLst>
      <p:ext uri="{BB962C8B-B14F-4D97-AF65-F5344CB8AC3E}">
        <p14:creationId xmlns:p14="http://schemas.microsoft.com/office/powerpoint/2010/main" val="183652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1520" y="2780928"/>
            <a:ext cx="3052589" cy="4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pPr>
            <a:endParaRPr lang="en-US" sz="2800" dirty="0"/>
          </a:p>
        </p:txBody>
      </p:sp>
      <p:sp>
        <p:nvSpPr>
          <p:cNvPr id="11267" name="Rectangle 3"/>
          <p:cNvSpPr>
            <a:spLocks noChangeArrowheads="1"/>
          </p:cNvSpPr>
          <p:nvPr/>
        </p:nvSpPr>
        <p:spPr bwMode="auto">
          <a:xfrm>
            <a:off x="238125" y="3267075"/>
            <a:ext cx="39909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buFontTx/>
              <a:buChar char="•"/>
            </a:pPr>
            <a:endParaRPr lang="en-US" sz="2800"/>
          </a:p>
        </p:txBody>
      </p:sp>
      <p:sp>
        <p:nvSpPr>
          <p:cNvPr id="11268" name="Rectangle 4"/>
          <p:cNvSpPr>
            <a:spLocks noChangeArrowheads="1"/>
          </p:cNvSpPr>
          <p:nvPr/>
        </p:nvSpPr>
        <p:spPr bwMode="auto">
          <a:xfrm>
            <a:off x="1600200" y="114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1269" name="Rectangle 5"/>
          <p:cNvSpPr>
            <a:spLocks noChangeArrowheads="1"/>
          </p:cNvSpPr>
          <p:nvPr/>
        </p:nvSpPr>
        <p:spPr bwMode="auto">
          <a:xfrm>
            <a:off x="2844665" y="260648"/>
            <a:ext cx="3828256" cy="755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 sz="2600" b="1" dirty="0">
                <a:solidFill>
                  <a:schemeClr val="bg1"/>
                </a:solidFill>
              </a:rPr>
              <a:t>AT NATIONAL LEVEL</a:t>
            </a:r>
          </a:p>
          <a:p>
            <a:pPr marL="354013" indent="-354013" eaLnBrk="0" hangingPunct="0">
              <a:spcBef>
                <a:spcPct val="50000"/>
              </a:spcBef>
              <a:buFontTx/>
              <a:buChar char="•"/>
            </a:pPr>
            <a:r>
              <a:rPr lang="es-ES" sz="2400" dirty="0" err="1">
                <a:solidFill>
                  <a:schemeClr val="bg1"/>
                </a:solidFill>
              </a:rPr>
              <a:t>Site</a:t>
            </a:r>
            <a:r>
              <a:rPr lang="es-ES" sz="2400" dirty="0">
                <a:solidFill>
                  <a:schemeClr val="bg1"/>
                </a:solidFill>
              </a:rPr>
              <a:t> of </a:t>
            </a:r>
            <a:r>
              <a:rPr lang="es-ES" sz="2400" dirty="0" err="1">
                <a:solidFill>
                  <a:schemeClr val="bg1"/>
                </a:solidFill>
              </a:rPr>
              <a:t>National</a:t>
            </a:r>
            <a:r>
              <a:rPr lang="es-ES" sz="2400" dirty="0">
                <a:solidFill>
                  <a:schemeClr val="bg1"/>
                </a:solidFill>
              </a:rPr>
              <a:t> </a:t>
            </a:r>
            <a:r>
              <a:rPr lang="es-ES" sz="2400" dirty="0" err="1">
                <a:solidFill>
                  <a:schemeClr val="bg1"/>
                </a:solidFill>
              </a:rPr>
              <a:t>Significance</a:t>
            </a:r>
            <a:r>
              <a:rPr lang="es-ES" sz="2400" dirty="0">
                <a:solidFill>
                  <a:schemeClr val="bg1"/>
                </a:solidFill>
              </a:rPr>
              <a:t> (NBSAP 2010)</a:t>
            </a:r>
          </a:p>
          <a:p>
            <a:pPr marL="354013" indent="-354013" eaLnBrk="0" hangingPunct="0">
              <a:spcBef>
                <a:spcPct val="50000"/>
              </a:spcBef>
              <a:buFontTx/>
              <a:buChar char="•"/>
            </a:pPr>
            <a:r>
              <a:rPr lang="es-ES" sz="2400" dirty="0" err="1">
                <a:solidFill>
                  <a:schemeClr val="bg1"/>
                </a:solidFill>
              </a:rPr>
              <a:t>Fiji’s</a:t>
            </a:r>
            <a:r>
              <a:rPr lang="es-ES" sz="2400" dirty="0">
                <a:solidFill>
                  <a:schemeClr val="bg1"/>
                </a:solidFill>
              </a:rPr>
              <a:t> </a:t>
            </a:r>
            <a:r>
              <a:rPr lang="es-ES" sz="2400" dirty="0" err="1">
                <a:solidFill>
                  <a:schemeClr val="bg1"/>
                </a:solidFill>
              </a:rPr>
              <a:t>largest</a:t>
            </a:r>
            <a:r>
              <a:rPr lang="es-ES" sz="2400" dirty="0">
                <a:solidFill>
                  <a:schemeClr val="bg1"/>
                </a:solidFill>
              </a:rPr>
              <a:t> </a:t>
            </a:r>
            <a:r>
              <a:rPr lang="es-ES" sz="2400" dirty="0" err="1">
                <a:solidFill>
                  <a:schemeClr val="bg1"/>
                </a:solidFill>
              </a:rPr>
              <a:t>terrestrial</a:t>
            </a:r>
            <a:r>
              <a:rPr lang="es-ES" sz="2400" dirty="0">
                <a:solidFill>
                  <a:schemeClr val="bg1"/>
                </a:solidFill>
              </a:rPr>
              <a:t> </a:t>
            </a:r>
            <a:r>
              <a:rPr lang="es-ES" sz="2400" dirty="0" err="1">
                <a:solidFill>
                  <a:schemeClr val="bg1"/>
                </a:solidFill>
              </a:rPr>
              <a:t>protected</a:t>
            </a:r>
            <a:r>
              <a:rPr lang="es-ES" sz="2400" dirty="0">
                <a:solidFill>
                  <a:schemeClr val="bg1"/>
                </a:solidFill>
              </a:rPr>
              <a:t> </a:t>
            </a:r>
            <a:r>
              <a:rPr lang="es-ES" sz="2400" dirty="0" err="1">
                <a:solidFill>
                  <a:schemeClr val="bg1"/>
                </a:solidFill>
              </a:rPr>
              <a:t>area</a:t>
            </a:r>
            <a:r>
              <a:rPr lang="es-ES" sz="2400" dirty="0">
                <a:solidFill>
                  <a:schemeClr val="bg1"/>
                </a:solidFill>
              </a:rPr>
              <a:t> (16300ha)</a:t>
            </a:r>
          </a:p>
          <a:p>
            <a:pPr marL="354013" indent="-354013" eaLnBrk="0" hangingPunct="0">
              <a:spcBef>
                <a:spcPct val="50000"/>
              </a:spcBef>
              <a:buFontTx/>
              <a:buChar char="•"/>
            </a:pPr>
            <a:r>
              <a:rPr lang="es-ES" sz="2400" dirty="0" err="1">
                <a:solidFill>
                  <a:schemeClr val="bg1"/>
                </a:solidFill>
              </a:rPr>
              <a:t>Fiji’s</a:t>
            </a:r>
            <a:r>
              <a:rPr lang="es-ES" sz="2400" dirty="0">
                <a:solidFill>
                  <a:schemeClr val="bg1"/>
                </a:solidFill>
              </a:rPr>
              <a:t> </a:t>
            </a:r>
            <a:r>
              <a:rPr lang="es-ES" sz="2400" dirty="0" err="1">
                <a:solidFill>
                  <a:schemeClr val="bg1"/>
                </a:solidFill>
              </a:rPr>
              <a:t>largest</a:t>
            </a:r>
            <a:r>
              <a:rPr lang="es-ES" sz="2400" dirty="0">
                <a:solidFill>
                  <a:schemeClr val="bg1"/>
                </a:solidFill>
              </a:rPr>
              <a:t> </a:t>
            </a:r>
            <a:r>
              <a:rPr lang="es-ES" sz="2400" dirty="0" err="1">
                <a:solidFill>
                  <a:schemeClr val="bg1"/>
                </a:solidFill>
              </a:rPr>
              <a:t>surveyed</a:t>
            </a:r>
            <a:r>
              <a:rPr lang="es-ES" sz="2400" dirty="0">
                <a:solidFill>
                  <a:schemeClr val="bg1"/>
                </a:solidFill>
              </a:rPr>
              <a:t> and </a:t>
            </a:r>
            <a:r>
              <a:rPr lang="es-ES" sz="2400" dirty="0" err="1">
                <a:solidFill>
                  <a:schemeClr val="bg1"/>
                </a:solidFill>
              </a:rPr>
              <a:t>registered</a:t>
            </a:r>
            <a:r>
              <a:rPr lang="es-ES" sz="2400" dirty="0">
                <a:solidFill>
                  <a:schemeClr val="bg1"/>
                </a:solidFill>
              </a:rPr>
              <a:t> </a:t>
            </a:r>
            <a:r>
              <a:rPr lang="es-ES" sz="2400" dirty="0" err="1">
                <a:solidFill>
                  <a:schemeClr val="bg1"/>
                </a:solidFill>
              </a:rPr>
              <a:t>land</a:t>
            </a:r>
            <a:r>
              <a:rPr lang="es-ES" sz="2400" dirty="0">
                <a:solidFill>
                  <a:schemeClr val="bg1"/>
                </a:solidFill>
              </a:rPr>
              <a:t> </a:t>
            </a:r>
            <a:r>
              <a:rPr lang="es-ES" sz="2400" dirty="0" err="1">
                <a:solidFill>
                  <a:schemeClr val="bg1"/>
                </a:solidFill>
              </a:rPr>
              <a:t>under</a:t>
            </a:r>
            <a:r>
              <a:rPr lang="es-ES" sz="2400" dirty="0">
                <a:solidFill>
                  <a:schemeClr val="bg1"/>
                </a:solidFill>
              </a:rPr>
              <a:t> </a:t>
            </a:r>
            <a:r>
              <a:rPr lang="es-ES" sz="2400" dirty="0" err="1">
                <a:solidFill>
                  <a:schemeClr val="bg1"/>
                </a:solidFill>
              </a:rPr>
              <a:t>lease</a:t>
            </a:r>
            <a:r>
              <a:rPr lang="es-ES" sz="2400" dirty="0">
                <a:solidFill>
                  <a:schemeClr val="bg1"/>
                </a:solidFill>
              </a:rPr>
              <a:t> </a:t>
            </a:r>
            <a:r>
              <a:rPr lang="es-ES" sz="2400" dirty="0" err="1">
                <a:solidFill>
                  <a:schemeClr val="bg1"/>
                </a:solidFill>
              </a:rPr>
              <a:t>with</a:t>
            </a:r>
            <a:r>
              <a:rPr lang="es-ES" sz="2400" dirty="0">
                <a:solidFill>
                  <a:schemeClr val="bg1"/>
                </a:solidFill>
              </a:rPr>
              <a:t> </a:t>
            </a:r>
            <a:r>
              <a:rPr lang="es-ES" sz="2400" dirty="0" err="1">
                <a:solidFill>
                  <a:schemeClr val="bg1"/>
                </a:solidFill>
              </a:rPr>
              <a:t>Taukei</a:t>
            </a:r>
            <a:r>
              <a:rPr lang="es-ES" sz="2400" dirty="0">
                <a:solidFill>
                  <a:schemeClr val="bg1"/>
                </a:solidFill>
              </a:rPr>
              <a:t> </a:t>
            </a:r>
            <a:r>
              <a:rPr lang="es-ES" sz="2400" dirty="0" err="1">
                <a:solidFill>
                  <a:schemeClr val="bg1"/>
                </a:solidFill>
              </a:rPr>
              <a:t>Lands</a:t>
            </a:r>
            <a:r>
              <a:rPr lang="es-ES" sz="2400" dirty="0">
                <a:solidFill>
                  <a:schemeClr val="bg1"/>
                </a:solidFill>
              </a:rPr>
              <a:t> Trust </a:t>
            </a:r>
            <a:r>
              <a:rPr lang="es-ES" sz="2400" dirty="0" err="1">
                <a:solidFill>
                  <a:schemeClr val="bg1"/>
                </a:solidFill>
              </a:rPr>
              <a:t>Board</a:t>
            </a:r>
            <a:r>
              <a:rPr lang="es-ES" sz="2400" dirty="0">
                <a:solidFill>
                  <a:schemeClr val="bg1"/>
                </a:solidFill>
              </a:rPr>
              <a:t> (99 </a:t>
            </a:r>
            <a:r>
              <a:rPr lang="es-ES" sz="2400" dirty="0" err="1">
                <a:solidFill>
                  <a:schemeClr val="bg1"/>
                </a:solidFill>
              </a:rPr>
              <a:t>year</a:t>
            </a:r>
            <a:r>
              <a:rPr lang="es-ES" sz="2400" dirty="0">
                <a:solidFill>
                  <a:schemeClr val="bg1"/>
                </a:solidFill>
              </a:rPr>
              <a:t> </a:t>
            </a:r>
            <a:r>
              <a:rPr lang="es-ES" sz="2400" dirty="0" err="1">
                <a:solidFill>
                  <a:schemeClr val="bg1"/>
                </a:solidFill>
              </a:rPr>
              <a:t>lease</a:t>
            </a:r>
            <a:r>
              <a:rPr lang="es-ES" sz="2400" dirty="0">
                <a:solidFill>
                  <a:schemeClr val="bg1"/>
                </a:solidFill>
              </a:rPr>
              <a:t>)</a:t>
            </a:r>
          </a:p>
          <a:p>
            <a:pPr marL="354013" indent="-354013" eaLnBrk="0" hangingPunct="0">
              <a:spcBef>
                <a:spcPct val="50000"/>
              </a:spcBef>
              <a:buFontTx/>
              <a:buChar char="•"/>
            </a:pPr>
            <a:r>
              <a:rPr lang="es-ES" sz="2400" dirty="0" err="1">
                <a:solidFill>
                  <a:schemeClr val="bg1"/>
                </a:solidFill>
              </a:rPr>
              <a:t>The</a:t>
            </a:r>
            <a:r>
              <a:rPr lang="es-ES" sz="2400" dirty="0">
                <a:solidFill>
                  <a:schemeClr val="bg1"/>
                </a:solidFill>
              </a:rPr>
              <a:t> </a:t>
            </a:r>
            <a:r>
              <a:rPr lang="es-ES" sz="2400" dirty="0" err="1">
                <a:solidFill>
                  <a:schemeClr val="bg1"/>
                </a:solidFill>
              </a:rPr>
              <a:t>first</a:t>
            </a:r>
            <a:r>
              <a:rPr lang="es-ES" sz="2400" dirty="0">
                <a:solidFill>
                  <a:schemeClr val="bg1"/>
                </a:solidFill>
              </a:rPr>
              <a:t> PA </a:t>
            </a:r>
            <a:r>
              <a:rPr lang="es-ES" sz="2400" dirty="0" err="1">
                <a:solidFill>
                  <a:schemeClr val="bg1"/>
                </a:solidFill>
              </a:rPr>
              <a:t>with</a:t>
            </a:r>
            <a:r>
              <a:rPr lang="es-ES" sz="2400" dirty="0">
                <a:solidFill>
                  <a:schemeClr val="bg1"/>
                </a:solidFill>
              </a:rPr>
              <a:t> </a:t>
            </a:r>
            <a:r>
              <a:rPr lang="es-ES" sz="2400" dirty="0" err="1">
                <a:solidFill>
                  <a:schemeClr val="bg1"/>
                </a:solidFill>
              </a:rPr>
              <a:t>sustainable</a:t>
            </a:r>
            <a:r>
              <a:rPr lang="es-ES" sz="2400" dirty="0">
                <a:solidFill>
                  <a:schemeClr val="bg1"/>
                </a:solidFill>
              </a:rPr>
              <a:t> </a:t>
            </a:r>
            <a:r>
              <a:rPr lang="es-ES" sz="2400" dirty="0" err="1">
                <a:solidFill>
                  <a:schemeClr val="bg1"/>
                </a:solidFill>
              </a:rPr>
              <a:t>financing</a:t>
            </a:r>
            <a:r>
              <a:rPr lang="es-ES" sz="2400" dirty="0">
                <a:solidFill>
                  <a:schemeClr val="bg1"/>
                </a:solidFill>
              </a:rPr>
              <a:t> </a:t>
            </a:r>
            <a:r>
              <a:rPr lang="es-ES" sz="2400" dirty="0" err="1">
                <a:solidFill>
                  <a:schemeClr val="bg1"/>
                </a:solidFill>
              </a:rPr>
              <a:t>mechanism</a:t>
            </a:r>
            <a:r>
              <a:rPr lang="es-ES" sz="2400" dirty="0">
                <a:solidFill>
                  <a:schemeClr val="bg1"/>
                </a:solidFill>
              </a:rPr>
              <a:t> in place</a:t>
            </a:r>
          </a:p>
          <a:p>
            <a:pPr marL="354013" indent="-354013" eaLnBrk="0" hangingPunct="0">
              <a:spcBef>
                <a:spcPct val="50000"/>
              </a:spcBef>
              <a:buFontTx/>
              <a:buChar char="•"/>
            </a:pPr>
            <a:endParaRPr lang="es-ES" sz="2600" b="1" dirty="0"/>
          </a:p>
          <a:p>
            <a:pPr eaLnBrk="0" hangingPunct="0">
              <a:spcBef>
                <a:spcPct val="50000"/>
              </a:spcBef>
              <a:buFontTx/>
              <a:buChar char="•"/>
            </a:pPr>
            <a:endParaRPr lang="en-GB" sz="2400" dirty="0">
              <a:solidFill>
                <a:schemeClr val="bg1"/>
              </a:solidFill>
            </a:endParaRPr>
          </a:p>
        </p:txBody>
      </p:sp>
      <p:pic>
        <p:nvPicPr>
          <p:cNvPr id="11" name="Picture 10" descr="GroundFrogViwa-NuniaThomas2"/>
          <p:cNvPicPr>
            <a:picLocks noChangeAspect="1" noChangeArrowheads="1"/>
          </p:cNvPicPr>
          <p:nvPr/>
        </p:nvPicPr>
        <p:blipFill>
          <a:blip r:embed="rId3" cstate="print"/>
          <a:srcRect l="36640" t="51728" r="41505" b="26156"/>
          <a:stretch>
            <a:fillRect/>
          </a:stretch>
        </p:blipFill>
        <p:spPr>
          <a:xfrm>
            <a:off x="251520" y="116632"/>
            <a:ext cx="2736304" cy="2736304"/>
          </a:xfrm>
          <a:prstGeom prst="rect">
            <a:avLst/>
          </a:prstGeom>
          <a:ln>
            <a:noFill/>
          </a:ln>
          <a:effectLst>
            <a:softEdge rad="112500"/>
          </a:effectLst>
        </p:spPr>
      </p:pic>
      <p:pic>
        <p:nvPicPr>
          <p:cNvPr id="12" name="Content Placeholder 3" descr="Long-legged warbler7"/>
          <p:cNvPicPr>
            <a:picLocks noChangeAspect="1" noChangeArrowheads="1"/>
          </p:cNvPicPr>
          <p:nvPr/>
        </p:nvPicPr>
        <p:blipFill>
          <a:blip r:embed="rId4" cstate="print"/>
          <a:srcRect l="14672" t="9782" r="15638"/>
          <a:stretch>
            <a:fillRect/>
          </a:stretch>
        </p:blipFill>
        <p:spPr>
          <a:xfrm>
            <a:off x="251520" y="3183327"/>
            <a:ext cx="2592287" cy="3125993"/>
          </a:xfrm>
          <a:prstGeom prst="rect">
            <a:avLst/>
          </a:prstGeom>
          <a:ln>
            <a:noFill/>
          </a:ln>
          <a:effectLst>
            <a:softEdge rad="112500"/>
          </a:effectLst>
        </p:spPr>
      </p:pic>
      <p:sp>
        <p:nvSpPr>
          <p:cNvPr id="13" name="TextBox 12"/>
          <p:cNvSpPr txBox="1"/>
          <p:nvPr/>
        </p:nvSpPr>
        <p:spPr>
          <a:xfrm>
            <a:off x="395536" y="2852936"/>
            <a:ext cx="2204450" cy="369332"/>
          </a:xfrm>
          <a:prstGeom prst="rect">
            <a:avLst/>
          </a:prstGeom>
          <a:noFill/>
        </p:spPr>
        <p:txBody>
          <a:bodyPr wrap="none" rtlCol="0">
            <a:spAutoFit/>
          </a:bodyPr>
          <a:lstStyle/>
          <a:p>
            <a:r>
              <a:rPr lang="en-AU" b="1" i="1" dirty="0">
                <a:solidFill>
                  <a:schemeClr val="accent1">
                    <a:lumMod val="75000"/>
                  </a:schemeClr>
                </a:solidFill>
              </a:rPr>
              <a:t>Fiji ground frog</a:t>
            </a:r>
          </a:p>
        </p:txBody>
      </p:sp>
      <p:sp>
        <p:nvSpPr>
          <p:cNvPr id="14" name="TextBox 13"/>
          <p:cNvSpPr txBox="1"/>
          <p:nvPr/>
        </p:nvSpPr>
        <p:spPr>
          <a:xfrm>
            <a:off x="467544" y="6309320"/>
            <a:ext cx="2852063" cy="369332"/>
          </a:xfrm>
          <a:prstGeom prst="rect">
            <a:avLst/>
          </a:prstGeom>
          <a:noFill/>
        </p:spPr>
        <p:txBody>
          <a:bodyPr wrap="none" rtlCol="0">
            <a:spAutoFit/>
          </a:bodyPr>
          <a:lstStyle/>
          <a:p>
            <a:r>
              <a:rPr lang="en-AU" b="1" i="1" dirty="0">
                <a:solidFill>
                  <a:schemeClr val="accent1">
                    <a:lumMod val="75000"/>
                  </a:schemeClr>
                </a:solidFill>
              </a:rPr>
              <a:t>Long legged warbler</a:t>
            </a:r>
          </a:p>
        </p:txBody>
      </p:sp>
      <p:sp>
        <p:nvSpPr>
          <p:cNvPr id="3" name="Text Placeholder 2"/>
          <p:cNvSpPr>
            <a:spLocks noGrp="1"/>
          </p:cNvSpPr>
          <p:nvPr>
            <p:ph type="body" idx="1"/>
          </p:nvPr>
        </p:nvSpPr>
        <p:spPr>
          <a:xfrm>
            <a:off x="7162799" y="980728"/>
            <a:ext cx="1600201" cy="3557469"/>
          </a:xfrm>
        </p:spPr>
        <p:txBody>
          <a:bodyPr>
            <a:normAutofit/>
          </a:bodyPr>
          <a:lstStyle/>
          <a:p>
            <a:r>
              <a:rPr lang="en-AU" sz="4000" dirty="0" err="1"/>
              <a:t>Sovi</a:t>
            </a:r>
            <a:r>
              <a:rPr lang="en-AU" sz="4000" dirty="0"/>
              <a:t> Basin PA</a:t>
            </a:r>
            <a:endParaRPr lang="en-US" sz="4000" dirty="0"/>
          </a:p>
        </p:txBody>
      </p:sp>
    </p:spTree>
    <p:extLst>
      <p:ext uri="{BB962C8B-B14F-4D97-AF65-F5344CB8AC3E}">
        <p14:creationId xmlns:p14="http://schemas.microsoft.com/office/powerpoint/2010/main" val="14539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1520" y="2780928"/>
            <a:ext cx="3052589" cy="4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pPr>
            <a:endParaRPr lang="en-US" sz="2800" dirty="0"/>
          </a:p>
        </p:txBody>
      </p:sp>
      <p:sp>
        <p:nvSpPr>
          <p:cNvPr id="11267" name="Rectangle 3"/>
          <p:cNvSpPr>
            <a:spLocks noChangeArrowheads="1"/>
          </p:cNvSpPr>
          <p:nvPr/>
        </p:nvSpPr>
        <p:spPr bwMode="auto">
          <a:xfrm>
            <a:off x="238125" y="3267075"/>
            <a:ext cx="39909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40000"/>
              </a:spcBef>
              <a:buFontTx/>
              <a:buChar char="•"/>
            </a:pPr>
            <a:endParaRPr lang="en-US" sz="2800"/>
          </a:p>
        </p:txBody>
      </p:sp>
      <p:sp>
        <p:nvSpPr>
          <p:cNvPr id="11268" name="Rectangle 4"/>
          <p:cNvSpPr>
            <a:spLocks noChangeArrowheads="1"/>
          </p:cNvSpPr>
          <p:nvPr/>
        </p:nvSpPr>
        <p:spPr bwMode="auto">
          <a:xfrm>
            <a:off x="1600200" y="114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1269" name="Rectangle 5"/>
          <p:cNvSpPr>
            <a:spLocks noChangeArrowheads="1"/>
          </p:cNvSpPr>
          <p:nvPr/>
        </p:nvSpPr>
        <p:spPr bwMode="auto">
          <a:xfrm>
            <a:off x="251520" y="260648"/>
            <a:ext cx="6421401"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4013" indent="-354013" eaLnBrk="0" fontAlgn="auto" hangingPunct="0">
              <a:spcBef>
                <a:spcPct val="50000"/>
              </a:spcBef>
              <a:spcAft>
                <a:spcPts val="0"/>
              </a:spcAft>
              <a:buFontTx/>
              <a:buChar char="•"/>
              <a:defRPr/>
            </a:pPr>
            <a:r>
              <a:rPr lang="en-US" sz="3200" b="1" dirty="0">
                <a:solidFill>
                  <a:schemeClr val="bg1"/>
                </a:solidFill>
                <a:latin typeface="Arial Narrow" pitchFamily="34" charset="0"/>
              </a:rPr>
              <a:t>Supports strategy to develop forest corridor on  main island of </a:t>
            </a:r>
            <a:r>
              <a:rPr lang="en-US" sz="3200" b="1" dirty="0" err="1">
                <a:solidFill>
                  <a:schemeClr val="bg1"/>
                </a:solidFill>
                <a:latin typeface="Arial Narrow" pitchFamily="34" charset="0"/>
              </a:rPr>
              <a:t>Viti</a:t>
            </a:r>
            <a:r>
              <a:rPr lang="en-US" sz="3200" b="1" dirty="0">
                <a:solidFill>
                  <a:schemeClr val="bg1"/>
                </a:solidFill>
                <a:latin typeface="Arial Narrow" pitchFamily="34" charset="0"/>
              </a:rPr>
              <a:t> </a:t>
            </a:r>
            <a:r>
              <a:rPr lang="en-US" sz="3200" b="1" dirty="0" err="1">
                <a:solidFill>
                  <a:schemeClr val="bg1"/>
                </a:solidFill>
                <a:latin typeface="Arial Narrow" pitchFamily="34" charset="0"/>
              </a:rPr>
              <a:t>Levu</a:t>
            </a:r>
            <a:r>
              <a:rPr lang="en-US" sz="3200" b="1" dirty="0">
                <a:solidFill>
                  <a:schemeClr val="bg1"/>
                </a:solidFill>
                <a:latin typeface="Arial Narrow" pitchFamily="34" charset="0"/>
              </a:rPr>
              <a:t>.</a:t>
            </a:r>
          </a:p>
          <a:p>
            <a:pPr marL="354013" indent="-354013" eaLnBrk="0" fontAlgn="auto" hangingPunct="0">
              <a:spcBef>
                <a:spcPct val="50000"/>
              </a:spcBef>
              <a:spcAft>
                <a:spcPts val="0"/>
              </a:spcAft>
              <a:buFontTx/>
              <a:buChar char="•"/>
              <a:defRPr/>
            </a:pPr>
            <a:r>
              <a:rPr lang="en-US" sz="3200" b="1" dirty="0">
                <a:solidFill>
                  <a:schemeClr val="bg1"/>
                </a:solidFill>
                <a:latin typeface="Arial Narrow" pitchFamily="34" charset="0"/>
              </a:rPr>
              <a:t>Fiji’s most important terrestrial ecosystem in terms of biological &amp; landscape heritage.</a:t>
            </a:r>
          </a:p>
          <a:p>
            <a:pPr marL="354013" indent="-354013" eaLnBrk="0" hangingPunct="0">
              <a:spcBef>
                <a:spcPct val="50000"/>
              </a:spcBef>
              <a:buFontTx/>
              <a:buChar char="•"/>
              <a:defRPr/>
            </a:pPr>
            <a:r>
              <a:rPr lang="en-US" sz="3200" b="1" dirty="0">
                <a:solidFill>
                  <a:schemeClr val="bg1"/>
                </a:solidFill>
                <a:latin typeface="Arial Narrow" pitchFamily="34" charset="0"/>
              </a:rPr>
              <a:t>The Basin is home to endemic birds, plants, freshwater plants and fish &amp; </a:t>
            </a:r>
            <a:r>
              <a:rPr lang="en-US" sz="3200" b="1" dirty="0" err="1">
                <a:solidFill>
                  <a:schemeClr val="bg1"/>
                </a:solidFill>
                <a:latin typeface="Arial Narrow" pitchFamily="34" charset="0"/>
              </a:rPr>
              <a:t>herpetofauna</a:t>
            </a:r>
            <a:endParaRPr lang="en-US" sz="3200" b="1" dirty="0">
              <a:solidFill>
                <a:schemeClr val="bg1"/>
              </a:solidFill>
              <a:latin typeface="Arial Narrow" pitchFamily="34" charset="0"/>
            </a:endParaRPr>
          </a:p>
          <a:p>
            <a:pPr marL="354013" indent="-354013" eaLnBrk="0" hangingPunct="0">
              <a:spcBef>
                <a:spcPct val="50000"/>
              </a:spcBef>
              <a:buFontTx/>
              <a:buChar char="•"/>
              <a:defRPr/>
            </a:pPr>
            <a:r>
              <a:rPr lang="en-US" sz="3200" b="1" dirty="0">
                <a:solidFill>
                  <a:schemeClr val="bg1"/>
                </a:solidFill>
                <a:latin typeface="Arial Narrow" pitchFamily="34" charset="0"/>
              </a:rPr>
              <a:t>Remaining largest undisturbed block of tropical lowland forest.</a:t>
            </a:r>
            <a:endParaRPr lang="en-US" sz="3600" b="1" dirty="0">
              <a:solidFill>
                <a:schemeClr val="bg1"/>
              </a:solidFill>
              <a:latin typeface="Arial Narrow" pitchFamily="34" charset="0"/>
            </a:endParaRPr>
          </a:p>
          <a:p>
            <a:pPr marL="354013" indent="-354013" eaLnBrk="0" fontAlgn="auto" hangingPunct="0">
              <a:spcBef>
                <a:spcPct val="50000"/>
              </a:spcBef>
              <a:spcAft>
                <a:spcPts val="0"/>
              </a:spcAft>
              <a:buFontTx/>
              <a:buChar char="•"/>
              <a:defRPr/>
            </a:pPr>
            <a:endParaRPr lang="en-US" sz="3200" b="1" dirty="0">
              <a:solidFill>
                <a:schemeClr val="bg1"/>
              </a:solidFill>
              <a:latin typeface="Arial Narrow" pitchFamily="34" charset="0"/>
            </a:endParaRPr>
          </a:p>
        </p:txBody>
      </p:sp>
      <p:pic>
        <p:nvPicPr>
          <p:cNvPr id="11" name="Picture 10" descr="GroundFrogViwa-NuniaThomas2"/>
          <p:cNvPicPr>
            <a:picLocks noChangeAspect="1" noChangeArrowheads="1"/>
          </p:cNvPicPr>
          <p:nvPr/>
        </p:nvPicPr>
        <p:blipFill>
          <a:blip r:embed="rId3" cstate="print"/>
          <a:srcRect l="36640" t="51728" r="41505" b="26156"/>
          <a:stretch>
            <a:fillRect/>
          </a:stretch>
        </p:blipFill>
        <p:spPr>
          <a:xfrm>
            <a:off x="-2760739" y="260648"/>
            <a:ext cx="2736304" cy="2736304"/>
          </a:xfrm>
          <a:prstGeom prst="rect">
            <a:avLst/>
          </a:prstGeom>
          <a:ln>
            <a:noFill/>
          </a:ln>
          <a:effectLst>
            <a:softEdge rad="112500"/>
          </a:effectLst>
        </p:spPr>
      </p:pic>
      <p:pic>
        <p:nvPicPr>
          <p:cNvPr id="12" name="Content Placeholder 3" descr="Long-legged warbler7"/>
          <p:cNvPicPr>
            <a:picLocks noChangeAspect="1" noChangeArrowheads="1"/>
          </p:cNvPicPr>
          <p:nvPr/>
        </p:nvPicPr>
        <p:blipFill>
          <a:blip r:embed="rId4" cstate="print"/>
          <a:srcRect l="14672" t="9782" r="15638"/>
          <a:stretch>
            <a:fillRect/>
          </a:stretch>
        </p:blipFill>
        <p:spPr>
          <a:xfrm>
            <a:off x="-2779673" y="3401323"/>
            <a:ext cx="2592287" cy="3125993"/>
          </a:xfrm>
          <a:prstGeom prst="rect">
            <a:avLst/>
          </a:prstGeom>
          <a:ln>
            <a:noFill/>
          </a:ln>
          <a:effectLst>
            <a:softEdge rad="112500"/>
          </a:effectLst>
        </p:spPr>
      </p:pic>
      <p:sp>
        <p:nvSpPr>
          <p:cNvPr id="3" name="Text Placeholder 2"/>
          <p:cNvSpPr>
            <a:spLocks noGrp="1"/>
          </p:cNvSpPr>
          <p:nvPr>
            <p:ph type="body" idx="1"/>
          </p:nvPr>
        </p:nvSpPr>
        <p:spPr>
          <a:xfrm>
            <a:off x="7077028" y="1002193"/>
            <a:ext cx="1900072" cy="3557469"/>
          </a:xfrm>
        </p:spPr>
        <p:txBody>
          <a:bodyPr>
            <a:normAutofit/>
          </a:bodyPr>
          <a:lstStyle/>
          <a:p>
            <a:r>
              <a:rPr lang="en-AU" sz="3600" dirty="0"/>
              <a:t>WHY </a:t>
            </a:r>
            <a:r>
              <a:rPr lang="en-AU" sz="2800" dirty="0"/>
              <a:t>PROTECT</a:t>
            </a:r>
            <a:r>
              <a:rPr lang="en-AU" sz="3600" dirty="0"/>
              <a:t> </a:t>
            </a:r>
            <a:r>
              <a:rPr lang="en-AU" sz="4000" dirty="0" err="1"/>
              <a:t>Sovi</a:t>
            </a:r>
            <a:endParaRPr lang="en-US" sz="4000" dirty="0"/>
          </a:p>
        </p:txBody>
      </p:sp>
    </p:spTree>
    <p:extLst>
      <p:ext uri="{BB962C8B-B14F-4D97-AF65-F5344CB8AC3E}">
        <p14:creationId xmlns:p14="http://schemas.microsoft.com/office/powerpoint/2010/main" val="72338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half" idx="2"/>
          </p:nvPr>
        </p:nvSpPr>
        <p:spPr>
          <a:xfrm>
            <a:off x="457200" y="1700809"/>
            <a:ext cx="4040188" cy="4425354"/>
          </a:xfrm>
        </p:spPr>
        <p:txBody>
          <a:bodyPr>
            <a:normAutofit fontScale="77500" lnSpcReduction="20000"/>
          </a:bodyPr>
          <a:lstStyle/>
          <a:p>
            <a:endParaRPr lang="en-AU" sz="4800" dirty="0"/>
          </a:p>
          <a:p>
            <a:endParaRPr lang="en-AU" sz="4800" dirty="0"/>
          </a:p>
          <a:p>
            <a:r>
              <a:rPr lang="en-AU" sz="4800" dirty="0"/>
              <a:t>660 species</a:t>
            </a:r>
          </a:p>
          <a:p>
            <a:endParaRPr lang="en-AU" sz="4800" dirty="0"/>
          </a:p>
          <a:p>
            <a:r>
              <a:rPr lang="en-AU" sz="4800" dirty="0"/>
              <a:t>46% endemic</a:t>
            </a:r>
          </a:p>
          <a:p>
            <a:endParaRPr lang="en-AU" sz="4800" dirty="0"/>
          </a:p>
          <a:p>
            <a:r>
              <a:rPr lang="en-AU" sz="4800" dirty="0"/>
              <a:t>29 species rare or endangered</a:t>
            </a:r>
            <a:endParaRPr lang="en-US" sz="4800" dirty="0"/>
          </a:p>
        </p:txBody>
      </p:sp>
      <p:pic>
        <p:nvPicPr>
          <p:cNvPr id="8" name="Picture 4" descr="Degeneria"/>
          <p:cNvPicPr>
            <a:picLocks noGrp="1" noChangeAspect="1" noChangeArrowheads="1"/>
          </p:cNvPicPr>
          <p:nvPr>
            <p:ph sz="quarter" idx="4"/>
          </p:nvPr>
        </p:nvPicPr>
        <p:blipFill>
          <a:blip r:embed="rId2" cstate="print"/>
          <a:srcRect l="7511"/>
          <a:stretch>
            <a:fillRect/>
          </a:stretch>
        </p:blipFill>
        <p:spPr>
          <a:xfrm>
            <a:off x="5532411" y="1556792"/>
            <a:ext cx="3384376" cy="2151259"/>
          </a:xfrm>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AU" sz="4800" dirty="0"/>
              <a:t>PLANTS</a:t>
            </a:r>
            <a:endParaRPr lang="en-US" sz="4800" dirty="0"/>
          </a:p>
        </p:txBody>
      </p:sp>
      <p:pic>
        <p:nvPicPr>
          <p:cNvPr id="9" name="Picture 9" descr="P1010022"/>
          <p:cNvPicPr>
            <a:picLocks noChangeAspect="1" noChangeArrowheads="1"/>
          </p:cNvPicPr>
          <p:nvPr/>
        </p:nvPicPr>
        <p:blipFill>
          <a:blip r:embed="rId3" cstate="print"/>
          <a:srcRect/>
          <a:stretch>
            <a:fillRect/>
          </a:stretch>
        </p:blipFill>
        <p:spPr>
          <a:xfrm>
            <a:off x="5508104" y="3645024"/>
            <a:ext cx="3456384" cy="2039472"/>
          </a:xfrm>
          <a:prstGeom prst="rect">
            <a:avLst/>
          </a:prstGeom>
          <a:ln>
            <a:noFill/>
          </a:ln>
          <a:effectLst>
            <a:outerShdw blurRad="292100" dist="139700" dir="2700000" algn="tl" rotWithShape="0">
              <a:srgbClr val="333333">
                <a:alpha val="65000"/>
              </a:srgbClr>
            </a:outerShdw>
          </a:effectLst>
        </p:spPr>
      </p:pic>
      <p:pic>
        <p:nvPicPr>
          <p:cNvPr id="10" name="Picture 2" descr="C:\Users\ACER\Desktop\DSC00348.JPG"/>
          <p:cNvPicPr>
            <a:picLocks noChangeAspect="1" noChangeArrowheads="1"/>
          </p:cNvPicPr>
          <p:nvPr/>
        </p:nvPicPr>
        <p:blipFill>
          <a:blip r:embed="rId4" cstate="print"/>
          <a:srcRect/>
          <a:stretch>
            <a:fillRect/>
          </a:stretch>
        </p:blipFill>
        <p:spPr bwMode="auto">
          <a:xfrm>
            <a:off x="5508104" y="4942104"/>
            <a:ext cx="3456384" cy="2456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309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sz="3200" dirty="0"/>
              <a:t>34 species</a:t>
            </a:r>
          </a:p>
          <a:p>
            <a:r>
              <a:rPr lang="en-AU" sz="3200" dirty="0"/>
              <a:t>43% endemic</a:t>
            </a:r>
          </a:p>
          <a:p>
            <a:r>
              <a:rPr lang="en-AU" sz="3200" dirty="0"/>
              <a:t>3 species endemic to </a:t>
            </a:r>
            <a:r>
              <a:rPr lang="en-AU" sz="3200" dirty="0" err="1"/>
              <a:t>Viti</a:t>
            </a:r>
            <a:r>
              <a:rPr lang="en-AU" sz="3200" dirty="0"/>
              <a:t> </a:t>
            </a:r>
            <a:r>
              <a:rPr lang="en-AU" sz="3200" dirty="0" err="1"/>
              <a:t>Levu</a:t>
            </a:r>
            <a:endParaRPr lang="en-AU" sz="3200" dirty="0"/>
          </a:p>
          <a:p>
            <a:r>
              <a:rPr lang="en-AU" sz="3200" dirty="0"/>
              <a:t>5 species threatened</a:t>
            </a:r>
            <a:endParaRPr lang="en-US" sz="3200" dirty="0"/>
          </a:p>
          <a:p>
            <a:endParaRPr lang="en-US" dirty="0"/>
          </a:p>
        </p:txBody>
      </p:sp>
      <p:pic>
        <p:nvPicPr>
          <p:cNvPr id="5" name="Content Placeholder 3" descr="Long-legged warbler7"/>
          <p:cNvPicPr>
            <a:picLocks noGrp="1" noChangeAspect="1" noChangeArrowheads="1"/>
          </p:cNvPicPr>
          <p:nvPr>
            <p:ph sz="half" idx="2"/>
          </p:nvPr>
        </p:nvPicPr>
        <p:blipFill>
          <a:blip r:embed="rId2" cstate="print"/>
          <a:srcRect/>
          <a:stretch>
            <a:fillRect/>
          </a:stretch>
        </p:blipFill>
        <p:spPr>
          <a:xfrm>
            <a:off x="5508104" y="1628800"/>
            <a:ext cx="3405158" cy="2216602"/>
          </a:xfrm>
          <a:prstGeom prst="rect">
            <a:avLst/>
          </a:prstGeom>
          <a:ln>
            <a:noFill/>
          </a:ln>
          <a:effectLst>
            <a:softEdge rad="112500"/>
          </a:effectLst>
        </p:spPr>
      </p:pic>
      <p:sp>
        <p:nvSpPr>
          <p:cNvPr id="4" name="Title 3"/>
          <p:cNvSpPr>
            <a:spLocks noGrp="1"/>
          </p:cNvSpPr>
          <p:nvPr>
            <p:ph type="title"/>
          </p:nvPr>
        </p:nvSpPr>
        <p:spPr/>
        <p:txBody>
          <a:bodyPr/>
          <a:lstStyle/>
          <a:p>
            <a:r>
              <a:rPr lang="en-AU" dirty="0"/>
              <a:t>BIRDS</a:t>
            </a:r>
            <a:endParaRPr lang="en-US" dirty="0"/>
          </a:p>
        </p:txBody>
      </p:sp>
      <p:pic>
        <p:nvPicPr>
          <p:cNvPr id="7" name="Content Placeholder 3" descr="DSCN2336"/>
          <p:cNvPicPr>
            <a:picLocks noChangeAspect="1" noChangeArrowheads="1"/>
          </p:cNvPicPr>
          <p:nvPr/>
        </p:nvPicPr>
        <p:blipFill>
          <a:blip r:embed="rId3" cstate="print"/>
          <a:srcRect l="18454" r="27682"/>
          <a:stretch>
            <a:fillRect/>
          </a:stretch>
        </p:blipFill>
        <p:spPr>
          <a:xfrm>
            <a:off x="3347864" y="3482865"/>
            <a:ext cx="3042630" cy="2682439"/>
          </a:xfrm>
          <a:prstGeom prst="rect">
            <a:avLst/>
          </a:prstGeom>
          <a:ln>
            <a:noFill/>
          </a:ln>
          <a:effectLst>
            <a:softEdge rad="112500"/>
          </a:effectLst>
        </p:spPr>
      </p:pic>
      <p:pic>
        <p:nvPicPr>
          <p:cNvPr id="8" name="Picture 4" descr="DSCN2266"/>
          <p:cNvPicPr>
            <a:picLocks noChangeAspect="1" noChangeArrowheads="1"/>
          </p:cNvPicPr>
          <p:nvPr/>
        </p:nvPicPr>
        <p:blipFill>
          <a:blip r:embed="rId4" cstate="print"/>
          <a:srcRect/>
          <a:stretch>
            <a:fillRect/>
          </a:stretch>
        </p:blipFill>
        <p:spPr>
          <a:xfrm>
            <a:off x="6012160" y="4221087"/>
            <a:ext cx="3295088" cy="2472913"/>
          </a:xfrm>
          <a:prstGeom prst="rect">
            <a:avLst/>
          </a:prstGeom>
          <a:ln>
            <a:noFill/>
          </a:ln>
          <a:effectLst>
            <a:softEdge rad="112500"/>
          </a:effectLst>
        </p:spPr>
      </p:pic>
    </p:spTree>
    <p:extLst>
      <p:ext uri="{BB962C8B-B14F-4D97-AF65-F5344CB8AC3E}">
        <p14:creationId xmlns:p14="http://schemas.microsoft.com/office/powerpoint/2010/main" val="84838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719072"/>
            <a:ext cx="4286539" cy="4407408"/>
          </a:xfrm>
        </p:spPr>
        <p:txBody>
          <a:bodyPr/>
          <a:lstStyle/>
          <a:p>
            <a:pPr>
              <a:buFont typeface="Arial" pitchFamily="34" charset="0"/>
              <a:buChar char="•"/>
              <a:defRPr/>
            </a:pPr>
            <a:r>
              <a:rPr lang="en-AU" dirty="0"/>
              <a:t>12 species of freshwater fish.</a:t>
            </a:r>
          </a:p>
          <a:p>
            <a:pPr>
              <a:buFont typeface="Arial" pitchFamily="34" charset="0"/>
              <a:buChar char="•"/>
              <a:defRPr/>
            </a:pPr>
            <a:r>
              <a:rPr lang="en-AU" dirty="0"/>
              <a:t>2 endemic.</a:t>
            </a:r>
          </a:p>
          <a:p>
            <a:pPr>
              <a:buFont typeface="Arial" pitchFamily="34" charset="0"/>
              <a:buChar char="•"/>
              <a:defRPr/>
            </a:pPr>
            <a:r>
              <a:rPr lang="en-AU" dirty="0"/>
              <a:t>11 native.</a:t>
            </a:r>
          </a:p>
          <a:p>
            <a:pPr>
              <a:buFont typeface="Arial" pitchFamily="34" charset="0"/>
              <a:buChar char="•"/>
              <a:defRPr/>
            </a:pPr>
            <a:r>
              <a:rPr lang="en-AU" dirty="0"/>
              <a:t>1 introduced.</a:t>
            </a:r>
          </a:p>
          <a:p>
            <a:pPr>
              <a:buFont typeface="Arial" pitchFamily="34" charset="0"/>
              <a:buChar char="•"/>
              <a:defRPr/>
            </a:pPr>
            <a:r>
              <a:rPr lang="en-AU" dirty="0"/>
              <a:t>6 species of freshwater prawns.</a:t>
            </a:r>
          </a:p>
          <a:p>
            <a:endParaRPr lang="en-US" dirty="0"/>
          </a:p>
        </p:txBody>
      </p:sp>
      <p:sp>
        <p:nvSpPr>
          <p:cNvPr id="4" name="Title 3"/>
          <p:cNvSpPr>
            <a:spLocks noGrp="1"/>
          </p:cNvSpPr>
          <p:nvPr>
            <p:ph type="title"/>
          </p:nvPr>
        </p:nvSpPr>
        <p:spPr/>
        <p:txBody>
          <a:bodyPr/>
          <a:lstStyle/>
          <a:p>
            <a:r>
              <a:rPr lang="en-AU" dirty="0"/>
              <a:t>FRESH WATER PRAWNS &amp; FISH</a:t>
            </a:r>
            <a:endParaRPr lang="en-US" dirty="0"/>
          </a:p>
        </p:txBody>
      </p:sp>
      <p:pic>
        <p:nvPicPr>
          <p:cNvPr id="5" name="Picture 4" descr="Sovi 150"/>
          <p:cNvPicPr>
            <a:picLocks noChangeAspect="1" noChangeArrowheads="1"/>
          </p:cNvPicPr>
          <p:nvPr/>
        </p:nvPicPr>
        <p:blipFill>
          <a:blip r:embed="rId2" cstate="print"/>
          <a:srcRect/>
          <a:stretch>
            <a:fillRect/>
          </a:stretch>
        </p:blipFill>
        <p:spPr bwMode="auto">
          <a:xfrm>
            <a:off x="3384167" y="1628800"/>
            <a:ext cx="3672408" cy="3024336"/>
          </a:xfrm>
          <a:prstGeom prst="rect">
            <a:avLst/>
          </a:prstGeom>
          <a:ln>
            <a:noFill/>
          </a:ln>
          <a:effectLst>
            <a:softEdge rad="112500"/>
          </a:effectLst>
        </p:spPr>
      </p:pic>
      <p:pic>
        <p:nvPicPr>
          <p:cNvPr id="6" name="Picture 6" descr="PA180051"/>
          <p:cNvPicPr>
            <a:picLocks noChangeAspect="1" noChangeArrowheads="1"/>
          </p:cNvPicPr>
          <p:nvPr/>
        </p:nvPicPr>
        <p:blipFill>
          <a:blip r:embed="rId3" cstate="print"/>
          <a:srcRect/>
          <a:stretch>
            <a:fillRect/>
          </a:stretch>
        </p:blipFill>
        <p:spPr bwMode="auto">
          <a:xfrm>
            <a:off x="3707904" y="5013177"/>
            <a:ext cx="2071670" cy="1754668"/>
          </a:xfrm>
          <a:prstGeom prst="rect">
            <a:avLst/>
          </a:prstGeom>
          <a:ln>
            <a:noFill/>
          </a:ln>
          <a:effectLst>
            <a:softEdge rad="112500"/>
          </a:effectLst>
        </p:spPr>
      </p:pic>
      <p:grpSp>
        <p:nvGrpSpPr>
          <p:cNvPr id="7" name="Group 10"/>
          <p:cNvGrpSpPr>
            <a:grpSpLocks/>
          </p:cNvGrpSpPr>
          <p:nvPr/>
        </p:nvGrpSpPr>
        <p:grpSpPr bwMode="auto">
          <a:xfrm>
            <a:off x="172083" y="5013177"/>
            <a:ext cx="9215438" cy="1844823"/>
            <a:chOff x="0" y="5000636"/>
            <a:chExt cx="9215470" cy="1643050"/>
          </a:xfrm>
        </p:grpSpPr>
        <p:pic>
          <p:nvPicPr>
            <p:cNvPr id="8" name="Picture 7" descr="PA190112"/>
            <p:cNvPicPr>
              <a:picLocks noChangeAspect="1" noChangeArrowheads="1"/>
            </p:cNvPicPr>
            <p:nvPr/>
          </p:nvPicPr>
          <p:blipFill>
            <a:blip r:embed="rId4" cstate="print"/>
            <a:srcRect/>
            <a:stretch>
              <a:fillRect/>
            </a:stretch>
          </p:blipFill>
          <p:spPr bwMode="auto">
            <a:xfrm>
              <a:off x="0" y="5107514"/>
              <a:ext cx="1857356" cy="1393271"/>
            </a:xfrm>
            <a:prstGeom prst="rect">
              <a:avLst/>
            </a:prstGeom>
            <a:ln>
              <a:noFill/>
            </a:ln>
            <a:effectLst>
              <a:softEdge rad="112500"/>
            </a:effectLst>
          </p:spPr>
        </p:pic>
        <p:pic>
          <p:nvPicPr>
            <p:cNvPr id="9" name="Picture 7" descr="PA190062"/>
            <p:cNvPicPr>
              <a:picLocks noChangeAspect="1" noChangeArrowheads="1"/>
            </p:cNvPicPr>
            <p:nvPr/>
          </p:nvPicPr>
          <p:blipFill>
            <a:blip r:embed="rId5" cstate="print"/>
            <a:srcRect/>
            <a:stretch>
              <a:fillRect/>
            </a:stretch>
          </p:blipFill>
          <p:spPr bwMode="auto">
            <a:xfrm>
              <a:off x="7024329" y="5000636"/>
              <a:ext cx="2191141" cy="1643050"/>
            </a:xfrm>
            <a:prstGeom prst="rect">
              <a:avLst/>
            </a:prstGeom>
            <a:ln>
              <a:noFill/>
            </a:ln>
            <a:effectLst>
              <a:softEdge rad="112500"/>
            </a:effectLst>
          </p:spPr>
        </p:pic>
      </p:grpSp>
      <p:pic>
        <p:nvPicPr>
          <p:cNvPr id="10" name="Picture 5" descr="PA160025"/>
          <p:cNvPicPr>
            <a:picLocks noChangeAspect="1" noChangeArrowheads="1"/>
          </p:cNvPicPr>
          <p:nvPr/>
        </p:nvPicPr>
        <p:blipFill>
          <a:blip r:embed="rId6" cstate="print"/>
          <a:srcRect/>
          <a:stretch>
            <a:fillRect/>
          </a:stretch>
        </p:blipFill>
        <p:spPr bwMode="auto">
          <a:xfrm rot="16200000">
            <a:off x="6533925" y="2390976"/>
            <a:ext cx="2830372" cy="1785071"/>
          </a:xfrm>
          <a:prstGeom prst="rect">
            <a:avLst/>
          </a:prstGeom>
          <a:ln>
            <a:noFill/>
          </a:ln>
          <a:effectLst>
            <a:softEdge rad="112500"/>
          </a:effectLst>
        </p:spPr>
      </p:pic>
    </p:spTree>
    <p:extLst>
      <p:ext uri="{BB962C8B-B14F-4D97-AF65-F5344CB8AC3E}">
        <p14:creationId xmlns:p14="http://schemas.microsoft.com/office/powerpoint/2010/main" val="4223877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1397</Words>
  <Application>Microsoft Office PowerPoint</Application>
  <PresentationFormat>On-screen Show (4:3)</PresentationFormat>
  <Paragraphs>283</Paragraphs>
  <Slides>30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Arial Narrow</vt:lpstr>
      <vt:lpstr>Calibri</vt:lpstr>
      <vt:lpstr>Franklin Gothic Medium</vt:lpstr>
      <vt:lpstr>Wingdings</vt:lpstr>
      <vt:lpstr>Wingdings 2</vt:lpstr>
      <vt:lpstr>Grid</vt:lpstr>
      <vt:lpstr>SOVI BASIN PROTECTED  AREA </vt:lpstr>
      <vt:lpstr>PowerPoint Presentation</vt:lpstr>
      <vt:lpstr>PowerPoint Presentation</vt:lpstr>
      <vt:lpstr>PowerPoint Presentation</vt:lpstr>
      <vt:lpstr>PowerPoint Presentation</vt:lpstr>
      <vt:lpstr>PowerPoint Presentation</vt:lpstr>
      <vt:lpstr>PLANTS</vt:lpstr>
      <vt:lpstr>BIRDS</vt:lpstr>
      <vt:lpstr>FRESH WATER PRAWNS &amp; FISH</vt:lpstr>
      <vt:lpstr>Herpetofauna           /    Mammals </vt:lpstr>
      <vt:lpstr>MANAGEMENT ARRANGEMENT</vt:lpstr>
      <vt:lpstr>Endowment  TRUST FUND</vt:lpstr>
      <vt:lpstr>ENDOWENT Trust FUND</vt:lpstr>
      <vt:lpstr>PowerPoint Presentation</vt:lpstr>
      <vt:lpstr>PowerPoint Presentation</vt:lpstr>
      <vt:lpstr>GEFPAS 4 &amp; SBPA</vt:lpstr>
      <vt:lpstr>STATUS of SOVI BASIN MANAGEMENT</vt:lpstr>
      <vt:lpstr>SBPA Management Framework</vt:lpstr>
      <vt:lpstr>CO-MANAGEMENT FRAMEWORK</vt:lpstr>
      <vt:lpstr>PowerPoint Presentation</vt:lpstr>
      <vt:lpstr>MAJOR THREATS TO THE ENVIRONMENT </vt:lpstr>
      <vt:lpstr>POTENTIAL Opportunity cost </vt:lpstr>
      <vt:lpstr>Community CONSERVATION AGREEMENT in SBPA</vt:lpstr>
      <vt:lpstr>PowerPoint Presentation</vt:lpstr>
      <vt:lpstr>CONTENT OF CCA</vt:lpstr>
      <vt:lpstr>TOURISM</vt:lpstr>
      <vt:lpstr>Monitoring, Evaluation &amp; Information</vt:lpstr>
      <vt:lpstr>PowerPoint Presentation</vt:lpstr>
      <vt:lpstr>CONNECTING THE DOTS…….</vt:lpstr>
      <vt:lpstr>CONSERVATION CORRIDOR</vt:lpstr>
    </vt:vector>
  </TitlesOfParts>
  <Company>Conservation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other side of the Story</dc:title>
  <dc:creator>Susana Waqainabete-Tuisese</dc:creator>
  <cp:lastModifiedBy>Susana Waqainabete-Tuisese</cp:lastModifiedBy>
  <cp:revision>150</cp:revision>
  <cp:lastPrinted>2013-12-03T21:36:05Z</cp:lastPrinted>
  <dcterms:created xsi:type="dcterms:W3CDTF">2012-06-26T23:21:58Z</dcterms:created>
  <dcterms:modified xsi:type="dcterms:W3CDTF">2017-06-28T09:22:24Z</dcterms:modified>
</cp:coreProperties>
</file>