
<file path=[Content_Types].xml><?xml version="1.0" encoding="utf-8"?>
<Types xmlns="http://schemas.openxmlformats.org/package/2006/content-types">
  <Default Extension="emf" ContentType="image/x-emf"/>
  <Default Extension="gif" ContentType="image/gif"/>
  <Default Extension="heic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0" r:id="rId2"/>
    <p:sldId id="444" r:id="rId3"/>
    <p:sldId id="381" r:id="rId4"/>
    <p:sldId id="459" r:id="rId5"/>
    <p:sldId id="481" r:id="rId6"/>
    <p:sldId id="487" r:id="rId7"/>
    <p:sldId id="479" r:id="rId8"/>
    <p:sldId id="489" r:id="rId9"/>
    <p:sldId id="480" r:id="rId10"/>
    <p:sldId id="488" r:id="rId11"/>
    <p:sldId id="476" r:id="rId12"/>
    <p:sldId id="490" r:id="rId13"/>
    <p:sldId id="477" r:id="rId14"/>
    <p:sldId id="491" r:id="rId15"/>
    <p:sldId id="475" r:id="rId16"/>
    <p:sldId id="495" r:id="rId17"/>
    <p:sldId id="471" r:id="rId18"/>
    <p:sldId id="494" r:id="rId19"/>
    <p:sldId id="478" r:id="rId20"/>
    <p:sldId id="492" r:id="rId21"/>
    <p:sldId id="470" r:id="rId22"/>
    <p:sldId id="493" r:id="rId23"/>
    <p:sldId id="449" r:id="rId24"/>
    <p:sldId id="482" r:id="rId25"/>
    <p:sldId id="483" r:id="rId26"/>
    <p:sldId id="486" r:id="rId27"/>
    <p:sldId id="485" r:id="rId28"/>
    <p:sldId id="467" r:id="rId29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u Nomura" initials="n" lastIdx="1" clrIdx="0">
    <p:extLst>
      <p:ext uri="{19B8F6BF-5375-455C-9EA6-DF929625EA0E}">
        <p15:presenceInfo xmlns:p15="http://schemas.microsoft.com/office/powerpoint/2012/main" userId="Mayu Nomu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00FF"/>
    <a:srgbClr val="006EBD"/>
    <a:srgbClr val="33CCFF"/>
    <a:srgbClr val="EEFAFD"/>
    <a:srgbClr val="E6E6E6"/>
    <a:srgbClr val="FCF0FB"/>
    <a:srgbClr val="9933FF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3775" autoAdjust="0"/>
  </p:normalViewPr>
  <p:slideViewPr>
    <p:cSldViewPr snapToGrid="0">
      <p:cViewPr varScale="1">
        <p:scale>
          <a:sx n="67" d="100"/>
          <a:sy n="67" d="100"/>
        </p:scale>
        <p:origin x="1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4F20B-59BF-4632-ADFA-B6BA9C4FC271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10CBF-5603-43E2-97EB-1B9B5EF82B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90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26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3842" indent="-286093" defTabSz="92026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4372" indent="-228874" defTabSz="92026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2120" indent="-228874" defTabSz="92026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9869" indent="-228874" defTabSz="92026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7618" indent="-228874" defTabSz="920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5366" indent="-228874" defTabSz="920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33115" indent="-228874" defTabSz="920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90863" indent="-228874" defTabSz="920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F2B0C81-868B-4B14-80CA-05AC8995491F}" type="slidenum">
              <a:rPr lang="en-US" altLang="ja-JP" smtClean="0"/>
              <a:pPr eaLnBrk="1" hangingPunct="1"/>
              <a:t>3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70" y="5125061"/>
            <a:ext cx="4946985" cy="48576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556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5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36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29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21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6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09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56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11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86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883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59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EE92-9D3B-468D-9E35-181ECD79060B}" type="datetimeFigureOut">
              <a:rPr kumimoji="1" lang="ja-JP" altLang="en-US" smtClean="0"/>
              <a:t>2020/2/10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029E-2135-481E-A243-836FE77F6C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81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heic"/><Relationship Id="rId2" Type="http://schemas.openxmlformats.org/officeDocument/2006/relationships/image" Target="../media/image49.heic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heic"/><Relationship Id="rId2" Type="http://schemas.openxmlformats.org/officeDocument/2006/relationships/image" Target="../media/image63.heic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heic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14.wdp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12" Type="http://schemas.microsoft.com/office/2007/relationships/hdphoto" Target="../media/hdphoto12.wdp"/><Relationship Id="rId17" Type="http://schemas.openxmlformats.org/officeDocument/2006/relationships/image" Target="../media/image79.png"/><Relationship Id="rId2" Type="http://schemas.openxmlformats.org/officeDocument/2006/relationships/image" Target="../media/image4.gif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77.png"/><Relationship Id="rId5" Type="http://schemas.openxmlformats.org/officeDocument/2006/relationships/image" Target="../media/image7.gif"/><Relationship Id="rId15" Type="http://schemas.openxmlformats.org/officeDocument/2006/relationships/image" Target="../media/image20.png"/><Relationship Id="rId10" Type="http://schemas.openxmlformats.org/officeDocument/2006/relationships/image" Target="../media/image76.jpeg"/><Relationship Id="rId4" Type="http://schemas.openxmlformats.org/officeDocument/2006/relationships/image" Target="../media/image6.gif"/><Relationship Id="rId9" Type="http://schemas.openxmlformats.org/officeDocument/2006/relationships/image" Target="../media/image75.jpeg"/><Relationship Id="rId1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1.png"/><Relationship Id="rId7" Type="http://schemas.openxmlformats.org/officeDocument/2006/relationships/image" Target="../media/image1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5" Type="http://schemas.openxmlformats.org/officeDocument/2006/relationships/image" Target="../media/image86.jpeg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3.jpeg"/><Relationship Id="rId7" Type="http://schemas.openxmlformats.org/officeDocument/2006/relationships/image" Target="../media/image19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18" Type="http://schemas.openxmlformats.org/officeDocument/2006/relationships/image" Target="../media/image23.jpeg"/><Relationship Id="rId26" Type="http://schemas.microsoft.com/office/2007/relationships/hdphoto" Target="../media/hdphoto9.wdp"/><Relationship Id="rId39" Type="http://schemas.openxmlformats.org/officeDocument/2006/relationships/image" Target="../media/image10.png"/><Relationship Id="rId3" Type="http://schemas.openxmlformats.org/officeDocument/2006/relationships/image" Target="../media/image14.png"/><Relationship Id="rId21" Type="http://schemas.microsoft.com/office/2007/relationships/hdphoto" Target="../media/hdphoto7.wdp"/><Relationship Id="rId34" Type="http://schemas.openxmlformats.org/officeDocument/2006/relationships/image" Target="../media/image5.gif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microsoft.com/office/2007/relationships/hdphoto" Target="../media/hdphoto6.wdp"/><Relationship Id="rId25" Type="http://schemas.openxmlformats.org/officeDocument/2006/relationships/image" Target="../media/image28.png"/><Relationship Id="rId33" Type="http://schemas.openxmlformats.org/officeDocument/2006/relationships/image" Target="../media/image4.gif"/><Relationship Id="rId38" Type="http://schemas.openxmlformats.org/officeDocument/2006/relationships/image" Target="../media/image9.gif"/><Relationship Id="rId2" Type="http://schemas.openxmlformats.org/officeDocument/2006/relationships/image" Target="../media/image3.jpe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31.png"/><Relationship Id="rId41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microsoft.com/office/2007/relationships/hdphoto" Target="../media/hdphoto3.wdp"/><Relationship Id="rId24" Type="http://schemas.openxmlformats.org/officeDocument/2006/relationships/image" Target="../media/image27.png"/><Relationship Id="rId32" Type="http://schemas.openxmlformats.org/officeDocument/2006/relationships/image" Target="../media/image33.jpeg"/><Relationship Id="rId37" Type="http://schemas.openxmlformats.org/officeDocument/2006/relationships/image" Target="../media/image8.gif"/><Relationship Id="rId40" Type="http://schemas.openxmlformats.org/officeDocument/2006/relationships/image" Target="../media/image11.jpeg"/><Relationship Id="rId5" Type="http://schemas.openxmlformats.org/officeDocument/2006/relationships/image" Target="../media/image15.jpeg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30.jpeg"/><Relationship Id="rId36" Type="http://schemas.openxmlformats.org/officeDocument/2006/relationships/image" Target="../media/image7.gif"/><Relationship Id="rId10" Type="http://schemas.openxmlformats.org/officeDocument/2006/relationships/image" Target="../media/image19.png"/><Relationship Id="rId19" Type="http://schemas.openxmlformats.org/officeDocument/2006/relationships/image" Target="../media/image24.jpeg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21.png"/><Relationship Id="rId22" Type="http://schemas.openxmlformats.org/officeDocument/2006/relationships/image" Target="../media/image26.pn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24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hyperlink" Target="https://en.wikipedia.org/wiki/Federated_States_of_Micronesia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hyperlink" Target="https://en.wikipedia.org/wiki/Marshall_Islands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4592461-0ABD-472C-9986-C5A15E2904FF}"/>
              </a:ext>
            </a:extLst>
          </p:cNvPr>
          <p:cNvSpPr/>
          <p:nvPr/>
        </p:nvSpPr>
        <p:spPr>
          <a:xfrm flipV="1">
            <a:off x="318782" y="-4"/>
            <a:ext cx="1113712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rgbClr val="017B79">
                  <a:alpha val="32000"/>
                </a:srgbClr>
              </a:gs>
              <a:gs pos="100000">
                <a:srgbClr val="006EBD">
                  <a:alpha val="8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20FA07-5E22-42D1-89FE-3392FF131C14}"/>
              </a:ext>
            </a:extLst>
          </p:cNvPr>
          <p:cNvSpPr/>
          <p:nvPr/>
        </p:nvSpPr>
        <p:spPr>
          <a:xfrm flipV="1">
            <a:off x="-1" y="-1"/>
            <a:ext cx="9144000" cy="63588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rgbClr val="017B79">
                  <a:alpha val="32000"/>
                </a:srgbClr>
              </a:gs>
              <a:gs pos="100000">
                <a:srgbClr val="006EBD">
                  <a:alpha val="81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Rectangle 129">
            <a:extLst>
              <a:ext uri="{FF2B5EF4-FFF2-40B4-BE49-F238E27FC236}">
                <a16:creationId xmlns:a16="http://schemas.microsoft.com/office/drawing/2014/main" id="{072D7015-DC88-49CB-9EE8-DE3F91F731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814400" y="4479650"/>
            <a:ext cx="4010818" cy="785734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altLang="ja-JP" sz="2000" b="1" dirty="0" err="1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ea typeface="ＭＳ Ｐゴシック" panose="020B0600070205080204" pitchFamily="50" charset="-128"/>
              </a:rPr>
              <a:t>Nadi</a:t>
            </a:r>
            <a:r>
              <a:rPr lang="en-US" altLang="ja-JP" sz="2000" b="1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ea typeface="ＭＳ Ｐゴシック" panose="020B0600070205080204" pitchFamily="50" charset="-128"/>
              </a:rPr>
              <a:t>, Fiji</a:t>
            </a:r>
          </a:p>
          <a:p>
            <a:pPr algn="r" eaLnBrk="1" hangingPunct="1">
              <a:defRPr/>
            </a:pPr>
            <a:r>
              <a:rPr lang="en-US" altLang="ja-JP" sz="2000" b="1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ea typeface="ＭＳ Ｐゴシック" panose="020B0600070205080204" pitchFamily="50" charset="-128"/>
              </a:rPr>
              <a:t>JPRISM II, 10 February, 2020</a:t>
            </a:r>
          </a:p>
        </p:txBody>
      </p:sp>
      <p:sp>
        <p:nvSpPr>
          <p:cNvPr id="3075" name="Rectangle 126">
            <a:extLst>
              <a:ext uri="{FF2B5EF4-FFF2-40B4-BE49-F238E27FC236}">
                <a16:creationId xmlns:a16="http://schemas.microsoft.com/office/drawing/2014/main" id="{123D5ECE-5B0A-4BE8-A5DC-E35922AFE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05" y="1431320"/>
            <a:ext cx="7552113" cy="195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Japanese Technical Cooperation Project for Promotion of Regional Initiative on Solid Waste Management in Pacific Island Countries (JPRISM</a:t>
            </a:r>
            <a:r>
              <a:rPr lang="ja-JP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JhengHei" panose="020B0604030504040204" pitchFamily="34" charset="-120"/>
                <a:cs typeface="Segoe UI Semibold" panose="020B0702040204020203" pitchFamily="34" charset="0"/>
              </a:rPr>
              <a:t> </a:t>
            </a:r>
            <a:r>
              <a:rPr lang="en-US" altLang="ja-JP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II)</a:t>
            </a:r>
          </a:p>
        </p:txBody>
      </p:sp>
      <p:pic>
        <p:nvPicPr>
          <p:cNvPr id="3076" name="Picture 7" descr="J-PRISM.lowgrade">
            <a:extLst>
              <a:ext uri="{FF2B5EF4-FFF2-40B4-BE49-F238E27FC236}">
                <a16:creationId xmlns:a16="http://schemas.microsoft.com/office/drawing/2014/main" id="{CBB168EB-158E-4527-925E-34B76D4A9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4550" y="5325946"/>
            <a:ext cx="1530463" cy="80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図 7">
            <a:extLst>
              <a:ext uri="{FF2B5EF4-FFF2-40B4-BE49-F238E27FC236}">
                <a16:creationId xmlns:a16="http://schemas.microsoft.com/office/drawing/2014/main" id="{E13AE8E9-757A-4A1B-97D5-69821D73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249" y="5325946"/>
            <a:ext cx="889969" cy="80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>
            <a:extLst>
              <a:ext uri="{FF2B5EF4-FFF2-40B4-BE49-F238E27FC236}">
                <a16:creationId xmlns:a16="http://schemas.microsoft.com/office/drawing/2014/main" id="{EEFDAD13-CD43-480B-A86B-4FE2068D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760" y="5325946"/>
            <a:ext cx="542790" cy="80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1">
            <a:extLst>
              <a:ext uri="{FF2B5EF4-FFF2-40B4-BE49-F238E27FC236}">
                <a16:creationId xmlns:a16="http://schemas.microsoft.com/office/drawing/2014/main" id="{9048F3F0-81D2-4C0D-8E56-E94F75EF4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494" y="6542457"/>
            <a:ext cx="771150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ja-JP" sz="1100" b="1" dirty="0">
                <a:solidFill>
                  <a:srgbClr val="666666"/>
                </a:solidFill>
                <a:latin typeface="Myriad Pro" pitchFamily="34" charset="0"/>
                <a:ea typeface="游ゴシック" panose="020B0400000000000000" pitchFamily="50" charset="-128"/>
              </a:rPr>
              <a:t>Mayu NOMURA </a:t>
            </a:r>
            <a:r>
              <a:rPr lang="en-US" altLang="ja-JP" sz="1100" dirty="0">
                <a:solidFill>
                  <a:srgbClr val="666666"/>
                </a:solidFill>
                <a:latin typeface="Myriad Pro" pitchFamily="34" charset="0"/>
                <a:ea typeface="游ゴシック" panose="020B0400000000000000" pitchFamily="50" charset="-128"/>
              </a:rPr>
              <a:t>  JICA Expert (Solid Waste Management Training/ Monitoring), J-PRISM II  </a:t>
            </a:r>
            <a:r>
              <a:rPr lang="en-US" altLang="ja-JP" sz="1100" b="1" dirty="0">
                <a:solidFill>
                  <a:srgbClr val="666666"/>
                </a:solidFill>
                <a:latin typeface="Myriad Pro" pitchFamily="34" charset="0"/>
                <a:ea typeface="游ゴシック" panose="020B0400000000000000" pitchFamily="50" charset="-128"/>
              </a:rPr>
              <a:t>Email</a:t>
            </a:r>
            <a:r>
              <a:rPr lang="en-US" altLang="ja-JP" sz="1100" dirty="0">
                <a:solidFill>
                  <a:srgbClr val="666666"/>
                </a:solidFill>
                <a:latin typeface="Myriad Pro" pitchFamily="34" charset="0"/>
                <a:ea typeface="游ゴシック" panose="020B0400000000000000" pitchFamily="50" charset="-128"/>
              </a:rPr>
              <a:t>  </a:t>
            </a:r>
            <a:r>
              <a:rPr lang="en-US" altLang="ja-JP" sz="1100" u="sng" dirty="0">
                <a:latin typeface="Myriad Pro" pitchFamily="34" charset="0"/>
                <a:ea typeface="游ゴシック" panose="020B0400000000000000" pitchFamily="50" charset="-128"/>
              </a:rPr>
              <a:t>nmr.mayu@gmail.com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6CC6F36-4188-484D-9FE8-306E6B07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9144000" cy="352631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825652C-60AD-496E-AC4A-2352BF868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3526317"/>
            <a:ext cx="5422900" cy="3181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E5413DC-9E0E-47F4-A58B-7669686DEC90}"/>
              </a:ext>
            </a:extLst>
          </p:cNvPr>
          <p:cNvSpPr/>
          <p:nvPr/>
        </p:nvSpPr>
        <p:spPr>
          <a:xfrm rot="20481380">
            <a:off x="2323483" y="4622533"/>
            <a:ext cx="42811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8000" b="1" cap="none" spc="50" dirty="0">
                <a:ln w="0"/>
                <a:solidFill>
                  <a:schemeClr val="bg2">
                    <a:alpha val="48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J-PRISM</a:t>
            </a:r>
            <a:endParaRPr lang="ja-JP" altLang="en-US" sz="8000" b="1" cap="none" spc="50" dirty="0">
              <a:ln w="0"/>
              <a:solidFill>
                <a:schemeClr val="bg2">
                  <a:alpha val="48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67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704364"/>
              </p:ext>
            </p:extLst>
          </p:nvPr>
        </p:nvGraphicFramePr>
        <p:xfrm>
          <a:off x="159096" y="1453417"/>
          <a:ext cx="8822349" cy="515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948460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72912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19267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Institutional capacity development of Waste Authority Limited (WAL)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through 5-Year Business Planning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SWM baseline survey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waste amount survey by incoming waste data analysis in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Tapuhia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L.F.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Study revenue and expenditure survey of WAL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13673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Capacity building of WAL through providing service in </a:t>
                      </a:r>
                      <a:r>
                        <a:rPr kumimoji="1" lang="en-US" altLang="ja-JP" sz="1800" b="1" i="0" u="sng" strike="noStrike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Vava’u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Island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SWM plan in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Vava’u</a:t>
                      </a:r>
                      <a:endParaRPr kumimoji="1" lang="en-US" altLang="ja-JP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Carry out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OJT on collection, L.F. management, public awareness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Commence WAL’s service (May 2018)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14892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Preparation for WAL’s service expansion to </a:t>
                      </a:r>
                      <a:r>
                        <a:rPr kumimoji="1" lang="en-US" altLang="ja-JP" sz="1800" b="1" i="0" u="sng" strike="noStrike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Ha’apai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Island and </a:t>
                      </a:r>
                      <a:r>
                        <a:rPr kumimoji="1" lang="en-US" altLang="ja-JP" sz="1800" b="1" i="0" u="sng" strike="noStrike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Eua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Island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baseline survey in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Ha’apai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and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Eua</a:t>
                      </a:r>
                      <a:endParaRPr kumimoji="1" lang="en-US" altLang="ja-JP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SWM plan in </a:t>
                      </a:r>
                      <a:r>
                        <a:rPr kumimoji="1" lang="en-US" altLang="ja-JP" sz="1800" dirty="0" err="1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Ha’apai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and </a:t>
                      </a:r>
                      <a:r>
                        <a:rPr kumimoji="1" lang="en-US" altLang="ja-JP" sz="1800" dirty="0" err="1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Eua</a:t>
                      </a:r>
                      <a:endParaRPr kumimoji="1" lang="en-US" altLang="ja-JP" sz="18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89" y="777817"/>
            <a:ext cx="5248133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Tonga </a:t>
            </a:r>
            <a:endParaRPr lang="en-US" altLang="ja-JP" sz="24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6152EE5-3FF4-4FE0-A0AA-5EAF75909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6" y="812286"/>
            <a:ext cx="900111" cy="548453"/>
          </a:xfrm>
          <a:prstGeom prst="rect">
            <a:avLst/>
          </a:prstGeom>
        </p:spPr>
      </p:pic>
      <p:sp>
        <p:nvSpPr>
          <p:cNvPr id="10" name="Text Box 55">
            <a:extLst>
              <a:ext uri="{FF2B5EF4-FFF2-40B4-BE49-F238E27FC236}">
                <a16:creationId xmlns:a16="http://schemas.microsoft.com/office/drawing/2014/main" id="{FC1EA40C-0ADC-42EA-AADE-4CFE9AD0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2D1285A-3BCC-4466-A91E-8EC73D9B29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968" y="331595"/>
            <a:ext cx="829477" cy="101489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A0FB80B-19FC-4F4A-BC1D-DBD11C959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103" y="331594"/>
            <a:ext cx="906108" cy="10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4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6CE25B-5D14-4E26-B2D8-72D55AF7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1"/>
            <a:ext cx="9144000" cy="6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525037"/>
              </p:ext>
            </p:extLst>
          </p:nvPr>
        </p:nvGraphicFramePr>
        <p:xfrm>
          <a:off x="159096" y="1453418"/>
          <a:ext cx="8822349" cy="5296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667226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755954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5756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13461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Development of National Solid Waste Management Strategy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baseline survey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 up W.G. for the Strategy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the Strategy (Cabinet approval in January 2019)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18473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Establishment of waste collection monitoring system nationwide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Analyze status of rubbish collection service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Coordinate stakeholder meeting with contractors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Introduce rubbish collection monitoring system (from 2020)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16946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Feasibility study of financial option (User-Pay)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preliminary survey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Study tour to Vanuatu and Tonga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Organize Steering Committee and Public Consultation for the 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89" y="777817"/>
            <a:ext cx="6297287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Samoa 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133D914-9FAD-484A-A859-3EB512110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6" y="812287"/>
            <a:ext cx="903137" cy="5502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812885C-3A1D-4822-B680-52271F185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610" y="348748"/>
            <a:ext cx="892836" cy="1013836"/>
          </a:xfrm>
          <a:prstGeom prst="rect">
            <a:avLst/>
          </a:prstGeom>
        </p:spPr>
      </p:pic>
      <p:sp>
        <p:nvSpPr>
          <p:cNvPr id="16" name="Text Box 55">
            <a:extLst>
              <a:ext uri="{FF2B5EF4-FFF2-40B4-BE49-F238E27FC236}">
                <a16:creationId xmlns:a16="http://schemas.microsoft.com/office/drawing/2014/main" id="{6DB0E856-E8B1-4DB7-B0EF-FA1714FC0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204261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0EBDCE1-C007-4A23-92A2-27AD23778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A1BC100-386A-4682-AFAE-68B0A4A5C8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2553CCB-A1E0-4AED-BA6F-7AD71ADE4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6BF5F73-2FF6-4305-BF63-80A4A68DB1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2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16725"/>
              </p:ext>
            </p:extLst>
          </p:nvPr>
        </p:nvGraphicFramePr>
        <p:xfrm>
          <a:off x="159096" y="1453417"/>
          <a:ext cx="8822349" cy="5348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667226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755954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474939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32150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Institutional Capacity Development of DEPC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to implement National Waste Management an Pollution Control Strategy (2016-2020)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 up W.G. for the national Strategy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Identify and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implement 4 priorities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AutoNum type="arabicParenR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Assist Provincial/Municipal Councils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on SWM planning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AutoNum type="arabicParenR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pre-feasibility study of CDL, COM approval, 1</a:t>
                      </a:r>
                      <a:r>
                        <a:rPr kumimoji="1" lang="en-US" altLang="ja-JP" sz="1800" baseline="300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CDL W.G.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AutoNum type="arabicParenR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Identify measures to facilitate waste minimization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AutoNum type="arabicParenR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Disseminate environmental education program nation-widely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16582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Implementation and  monitoring of SWM Plan in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Port Vila Municipal Council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supplemental survey of PVMC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SWM Plan 2021-2030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pilot project(s) to test viability of SWM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89" y="777817"/>
            <a:ext cx="6900484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Vanuatu 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CDA30C9-FB00-4038-B80E-4747D6F2A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371" y="342141"/>
            <a:ext cx="884235" cy="102044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F2DA0F4-16E7-46A0-94B6-643518079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93" y="840989"/>
            <a:ext cx="884234" cy="538779"/>
          </a:xfrm>
          <a:prstGeom prst="rect">
            <a:avLst/>
          </a:prstGeom>
        </p:spPr>
      </p:pic>
      <p:sp>
        <p:nvSpPr>
          <p:cNvPr id="10" name="Text Box 55">
            <a:extLst>
              <a:ext uri="{FF2B5EF4-FFF2-40B4-BE49-F238E27FC236}">
                <a16:creationId xmlns:a16="http://schemas.microsoft.com/office/drawing/2014/main" id="{100B70A1-D38C-4F59-AC89-421357F44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51348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A34186E-E153-4420-856B-EFFF1E26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386" y="3371849"/>
            <a:ext cx="5057775" cy="33695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423740A-57AB-4747-A35D-A8DC60A29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149" y="2324"/>
            <a:ext cx="2532250" cy="3369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C31002F-59A9-4F2C-9BC5-EB11CA4AC5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5" y="51932"/>
            <a:ext cx="2362200" cy="33367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743584C-4F35-4DAC-8F0B-DD762EA4E5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3" y="51930"/>
            <a:ext cx="2553800" cy="33266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57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88344"/>
              </p:ext>
            </p:extLst>
          </p:nvPr>
        </p:nvGraphicFramePr>
        <p:xfrm>
          <a:off x="182880" y="1453417"/>
          <a:ext cx="8798565" cy="525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85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667226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755954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82638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16899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Capacity development of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Honiara City Council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 up W.G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for Honiara City SWM Planning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Honiara City SWM Plan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Develop a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landfill operation manual 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Ranadi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L.F.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15725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Dissemination of Lessons learnt in Honiara City and Gizo Town to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Provincial Centers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Develop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training material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W.S. for Provincial Centers 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organized by MECDM and HCC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16102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Specifying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Economic Measurement for sustainable waste management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 Solomon Island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pre-feasibility study on CDL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study on various Economic Instruments applicable for Solomon 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(Plastic Ban, User-pay, Levy, Reduce Taxation, Gate Fee at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Ranadi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L.F.)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89" y="777817"/>
            <a:ext cx="7934656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Solomon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C85F3CC-A5A3-4997-A4BD-00401623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5" y="815273"/>
            <a:ext cx="898237" cy="5473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D5961DE-5E3D-4A41-BE58-AEDFE9BE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370" y="379415"/>
            <a:ext cx="898237" cy="983169"/>
          </a:xfrm>
          <a:prstGeom prst="rect">
            <a:avLst/>
          </a:prstGeom>
        </p:spPr>
      </p:pic>
      <p:sp>
        <p:nvSpPr>
          <p:cNvPr id="16" name="Text Box 55">
            <a:extLst>
              <a:ext uri="{FF2B5EF4-FFF2-40B4-BE49-F238E27FC236}">
                <a16:creationId xmlns:a16="http://schemas.microsoft.com/office/drawing/2014/main" id="{762A28EF-DCA7-4C1C-99B1-903CC3336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233594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FFB95E4-C194-4F09-8BEA-04036BF4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0" y="3429001"/>
            <a:ext cx="4424650" cy="33184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BB6283-7ACA-421D-B3D9-47467324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424650" cy="33184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B8F90F6-BC48-4067-8E8C-3D5A99CC8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0" y="110511"/>
            <a:ext cx="4424650" cy="3318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08D93E-F032-4873-867D-28EF259D638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568" y="110511"/>
            <a:ext cx="4387166" cy="310258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1C74C7-AB03-45B9-BC7E-56ACFB4CC6CF}"/>
              </a:ext>
            </a:extLst>
          </p:cNvPr>
          <p:cNvSpPr/>
          <p:nvPr/>
        </p:nvSpPr>
        <p:spPr>
          <a:xfrm rot="20238587">
            <a:off x="4621567" y="1107808"/>
            <a:ext cx="42811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8000" b="1" cap="none" spc="50" dirty="0">
                <a:ln w="0"/>
                <a:solidFill>
                  <a:schemeClr val="bg2">
                    <a:alpha val="56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J-PRISM</a:t>
            </a:r>
            <a:endParaRPr lang="ja-JP" altLang="en-US" sz="8000" b="1" cap="none" spc="50" dirty="0">
              <a:ln w="0"/>
              <a:solidFill>
                <a:schemeClr val="bg2">
                  <a:alpha val="56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83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Text Box 55">
            <a:extLst>
              <a:ext uri="{FF2B5EF4-FFF2-40B4-BE49-F238E27FC236}">
                <a16:creationId xmlns:a16="http://schemas.microsoft.com/office/drawing/2014/main" id="{B6628413-948E-4EF2-A5DC-1E06DBB9B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11527"/>
              </p:ext>
            </p:extLst>
          </p:nvPr>
        </p:nvGraphicFramePr>
        <p:xfrm>
          <a:off x="159096" y="1453419"/>
          <a:ext cx="8822349" cy="5168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667226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755954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50690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21015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Promotion of Evidence-based policy by the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initiative of Department of Local Government (DLG)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baseline survey and identify boundary of each municipal gov.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Organize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series of inter municipal governments workshop 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led by DOL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SWM Plans for each municipal government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25602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Pilot study on regional 3R+Return concept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Consult and identify scope of the study with Department of Environment (DOE) based on their needs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(ex. Landfill audit, statistical analysis of material/goods, industry)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the study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Propose recommendation for 3R+Return activities for Fiji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89" y="777817"/>
            <a:ext cx="6297287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Fiji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89B03E5-897D-4AE6-85A2-F16AEC7AC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6" y="812287"/>
            <a:ext cx="903137" cy="55029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4860AC0-F8B2-4C71-A2CA-CBD3BED705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968" y="331595"/>
            <a:ext cx="829477" cy="10148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A6FB3CD-D2B9-440A-8021-6F0AB83F96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103" y="331594"/>
            <a:ext cx="906108" cy="10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64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Text Box 55">
            <a:extLst>
              <a:ext uri="{FF2B5EF4-FFF2-40B4-BE49-F238E27FC236}">
                <a16:creationId xmlns:a16="http://schemas.microsoft.com/office/drawing/2014/main" id="{B6628413-948E-4EF2-A5DC-1E06DBB9B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J-PRISM2 at a Glance  </a:t>
            </a:r>
          </a:p>
        </p:txBody>
      </p:sp>
      <p:graphicFrame>
        <p:nvGraphicFramePr>
          <p:cNvPr id="2" name="表 3">
            <a:extLst>
              <a:ext uri="{FF2B5EF4-FFF2-40B4-BE49-F238E27FC236}">
                <a16:creationId xmlns:a16="http://schemas.microsoft.com/office/drawing/2014/main" id="{DF387776-0C08-4F09-9A31-54B5FB6D5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663000"/>
              </p:ext>
            </p:extLst>
          </p:nvPr>
        </p:nvGraphicFramePr>
        <p:xfrm>
          <a:off x="249436" y="787496"/>
          <a:ext cx="8702877" cy="5840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2758">
                  <a:extLst>
                    <a:ext uri="{9D8B030D-6E8A-4147-A177-3AD203B41FA5}">
                      <a16:colId xmlns:a16="http://schemas.microsoft.com/office/drawing/2014/main" val="1749785210"/>
                    </a:ext>
                  </a:extLst>
                </a:gridCol>
                <a:gridCol w="6440119">
                  <a:extLst>
                    <a:ext uri="{9D8B030D-6E8A-4147-A177-3AD203B41FA5}">
                      <a16:colId xmlns:a16="http://schemas.microsoft.com/office/drawing/2014/main" val="1108182379"/>
                    </a:ext>
                  </a:extLst>
                </a:gridCol>
              </a:tblGrid>
              <a:tr h="431323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Donor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000" kern="100" dirty="0"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JICA: Japan International Cooperation Agency</a:t>
                      </a:r>
                      <a:endParaRPr kumimoji="1" lang="ja-JP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454336"/>
                  </a:ext>
                </a:extLst>
              </a:tr>
              <a:tr h="431323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Scheme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Technical Cooperation</a:t>
                      </a:r>
                      <a:endParaRPr kumimoji="1" lang="ja-JP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194278"/>
                  </a:ext>
                </a:extLst>
              </a:tr>
              <a:tr h="431323">
                <a:tc>
                  <a:txBody>
                    <a:bodyPr/>
                    <a:lstStyle/>
                    <a:p>
                      <a:r>
                        <a:rPr lang="en-US" altLang="ja-JP" sz="2000" b="1" kern="100" dirty="0">
                          <a:solidFill>
                            <a:schemeClr val="tx1"/>
                          </a:solidFill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Partner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SPREP</a:t>
                      </a:r>
                      <a:endParaRPr kumimoji="1" lang="ja-JP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198322"/>
                  </a:ext>
                </a:extLst>
              </a:tr>
              <a:tr h="431323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Beneficiary Countries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000" kern="100" dirty="0"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9 countries; FJ, TO, SA, SI, VU, PNG, FSM, RMI, PA</a:t>
                      </a:r>
                      <a:endParaRPr kumimoji="1" lang="ja-JP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1330422"/>
                  </a:ext>
                </a:extLst>
              </a:tr>
              <a:tr h="431323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Budget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Approx. 17. 6 Million US$ (Planning Base)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111012"/>
                  </a:ext>
                </a:extLst>
              </a:tr>
              <a:tr h="431323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Duration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000" kern="100" dirty="0"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February 2017 – February 2022 (5 years)</a:t>
                      </a:r>
                      <a:endParaRPr kumimoji="1" lang="ja-JP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6352516"/>
                  </a:ext>
                </a:extLst>
              </a:tr>
              <a:tr h="431323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Framework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Combination of </a:t>
                      </a: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</a:rPr>
                        <a:t>9 Bilateral Projects </a:t>
                      </a:r>
                      <a:r>
                        <a:rPr kumimoji="1" lang="en-US" altLang="ja-JP" sz="2000" b="0" dirty="0"/>
                        <a:t>and </a:t>
                      </a: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</a:rPr>
                        <a:t>1 Regional Project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kumimoji="1" lang="en-US" altLang="ja-JP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996621"/>
                  </a:ext>
                </a:extLst>
              </a:tr>
              <a:tr h="1078306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Decision Making Protocol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Based on the;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b="0" u="none" dirty="0"/>
                        <a:t>Joint Coordination Committee (JCC) for each Country (1/year)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000" b="0" u="none" dirty="0"/>
                        <a:t>Steering</a:t>
                      </a:r>
                      <a:r>
                        <a:rPr kumimoji="1" lang="ja-JP" altLang="en-US" sz="2000" b="0" u="none" dirty="0"/>
                        <a:t> </a:t>
                      </a:r>
                      <a:r>
                        <a:rPr kumimoji="1" lang="en-US" altLang="ja-JP" sz="2000" b="0" u="none" dirty="0"/>
                        <a:t>Committee</a:t>
                      </a:r>
                      <a:r>
                        <a:rPr kumimoji="1" lang="ja-JP" altLang="en-US" sz="2000" b="0" u="none" dirty="0"/>
                        <a:t> </a:t>
                      </a:r>
                      <a:r>
                        <a:rPr kumimoji="1" lang="en-US" altLang="ja-JP" sz="2000" b="0" u="none" dirty="0"/>
                        <a:t>Meeting</a:t>
                      </a:r>
                      <a:r>
                        <a:rPr kumimoji="1" lang="ja-JP" altLang="en-US" sz="2000" b="0" u="none" dirty="0"/>
                        <a:t> </a:t>
                      </a:r>
                      <a:r>
                        <a:rPr kumimoji="1" lang="en-US" altLang="ja-JP" sz="2000" b="0" u="none" dirty="0"/>
                        <a:t>(</a:t>
                      </a:r>
                      <a:r>
                        <a:rPr kumimoji="1" lang="en-US" altLang="ja-JP" sz="2000" b="0" u="none" dirty="0" err="1"/>
                        <a:t>StC</a:t>
                      </a:r>
                      <a:r>
                        <a:rPr kumimoji="1" lang="en-US" altLang="ja-JP" sz="2000" b="0" u="none" dirty="0"/>
                        <a:t>) for Whole Project (1/year)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921583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Number of Experts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2000" b="1" u="none" dirty="0">
                          <a:solidFill>
                            <a:srgbClr val="FF0000"/>
                          </a:solidFill>
                        </a:rPr>
                        <a:t>18 in Total + 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20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06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90B863F-B117-4D5D-ACC9-335110604B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75" y="142875"/>
            <a:ext cx="4320000" cy="324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8F1284-9365-480D-B776-18B5B2E3B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75" y="142875"/>
            <a:ext cx="4320000" cy="32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C14693-83D8-4863-A4CB-32CFC028AE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75" y="3484950"/>
            <a:ext cx="4320000" cy="324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FD72414-B97A-4E99-936F-AC6DB48655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75" y="348495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0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924494"/>
              </p:ext>
            </p:extLst>
          </p:nvPr>
        </p:nvGraphicFramePr>
        <p:xfrm>
          <a:off x="159096" y="1453417"/>
          <a:ext cx="8822349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753853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669327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5200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14080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Institutional Capacity Development through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Development of a National Policy, Strategy and Implementation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Collect and analyze data from LGs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Organize series of </a:t>
                      </a:r>
                      <a:r>
                        <a:rPr kumimoji="1" lang="en-US" altLang="ja-JP" sz="1800" kern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consultation W.S. to develop National Strategy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181867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Capacity development of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Urban Local Level Governments (ULLGs)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on Planning Skill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Develop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NCDC/ULLGs Cooperation </a:t>
                      </a:r>
                      <a:r>
                        <a:rPr kumimoji="1" lang="en-US" altLang="ja-JP" sz="1800" dirty="0" err="1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Programme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(MOU–Goroka, Kokopo)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Organize series of </a:t>
                      </a:r>
                      <a:r>
                        <a:rPr kumimoji="1" lang="en-US" altLang="ja-JP" sz="18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W.S. for ULLGs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SWM baseline survey 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and waste flow analysis of ULLGs (ex. Kokopo)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15997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Implementation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of National Capital District Waste Management Plan (2016-2025)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endParaRPr kumimoji="1" lang="en-US" altLang="ja-JP" sz="1800" b="0" i="0" u="none" strike="noStrike" kern="1200" baseline="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Install</a:t>
                      </a:r>
                      <a:r>
                        <a:rPr kumimoji="1" lang="ja-JP" altLang="en-US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 weighbridge 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Baruni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L.F.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Instruct data management of incoming waste at </a:t>
                      </a:r>
                      <a:r>
                        <a:rPr kumimoji="1" lang="en-US" altLang="ja-JP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Baruni</a:t>
                      </a: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L.F.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Develop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NCD WM Implementation Plan (yearly)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ECD75CF5-05C6-47B1-9EE2-65B9AFE7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5" y="777817"/>
            <a:ext cx="887695" cy="595277"/>
          </a:xfrm>
          <a:prstGeom prst="rect">
            <a:avLst/>
          </a:prstGeom>
        </p:spPr>
      </p:pic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89" y="777817"/>
            <a:ext cx="1927417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PNG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215776F-019F-4810-87C0-58E80710F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285" y="377606"/>
            <a:ext cx="798085" cy="100688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31B0106-4FAC-4C74-B673-685A4164C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953" y="377606"/>
            <a:ext cx="849560" cy="1006886"/>
          </a:xfrm>
          <a:prstGeom prst="rect">
            <a:avLst/>
          </a:prstGeom>
        </p:spPr>
      </p:pic>
      <p:sp>
        <p:nvSpPr>
          <p:cNvPr id="16" name="Text Box 55">
            <a:extLst>
              <a:ext uri="{FF2B5EF4-FFF2-40B4-BE49-F238E27FC236}">
                <a16:creationId xmlns:a16="http://schemas.microsoft.com/office/drawing/2014/main" id="{B8E4D607-A73A-4FAD-9E8E-22ED2C8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129266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6034B4-B65B-450D-89F3-5769E0016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76" y="66974"/>
            <a:ext cx="2443600" cy="306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6B5D141-ED4C-4F18-9A0D-90E080A12C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8" y="3352798"/>
            <a:ext cx="4399517" cy="32996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BB2DC0C-B7DF-4121-9308-F8E7944A86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244" y="66974"/>
            <a:ext cx="2327981" cy="30625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BC8AEF-6136-415C-AF71-CAF1A654AA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558" y="66975"/>
            <a:ext cx="2372004" cy="30625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50AAA17-0BC8-459C-AB66-EAC11701B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985" y="3352798"/>
            <a:ext cx="4415178" cy="32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41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33C7C1-707E-434B-9DEA-8FB96B0146E4}"/>
              </a:ext>
            </a:extLst>
          </p:cNvPr>
          <p:cNvSpPr/>
          <p:nvPr/>
        </p:nvSpPr>
        <p:spPr>
          <a:xfrm>
            <a:off x="607980" y="1446360"/>
            <a:ext cx="7922626" cy="10586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kumimoji="1" lang="en-US" altLang="ja-JP" sz="2000" u="sng" dirty="0">
                <a:ea typeface="ＭＳ Ｐゴシック" panose="020B0600070205080204" pitchFamily="50" charset="-128"/>
                <a:cs typeface="Arial" panose="020B0604020202020204" pitchFamily="34" charset="0"/>
              </a:rPr>
              <a:t>Regional Project Purpose:</a:t>
            </a:r>
          </a:p>
          <a:p>
            <a:r>
              <a:rPr kumimoji="1" lang="en-US" altLang="ja-JP" sz="2000" i="1" dirty="0">
                <a:ea typeface="ＭＳ Ｐゴシック" panose="020B0600070205080204" pitchFamily="50" charset="-128"/>
                <a:cs typeface="Arial" panose="020B0604020202020204" pitchFamily="34" charset="0"/>
              </a:rPr>
              <a:t>“Implementation of the Cleaner Pacific 2025 on SWM is timely monitored and supported based on Pacific to Pacific cooperation.”</a:t>
            </a:r>
            <a:endParaRPr kumimoji="1" lang="ja-JP" altLang="en-US" sz="2000" i="1" dirty="0"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09FA619-EB86-482C-B592-74258E7FDB00}"/>
              </a:ext>
            </a:extLst>
          </p:cNvPr>
          <p:cNvSpPr/>
          <p:nvPr/>
        </p:nvSpPr>
        <p:spPr>
          <a:xfrm>
            <a:off x="259882" y="2723949"/>
            <a:ext cx="8624236" cy="39854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Text Box 55">
            <a:extLst>
              <a:ext uri="{FF2B5EF4-FFF2-40B4-BE49-F238E27FC236}">
                <a16:creationId xmlns:a16="http://schemas.microsoft.com/office/drawing/2014/main" id="{88C58137-57FF-4B53-BA48-E47F8835A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90526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Regional Project 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(For all countries)</a:t>
            </a:r>
            <a:endParaRPr lang="en-US" altLang="ja-JP" sz="32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50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22F9F27F-691F-4660-BD21-38B1EBB6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157" y="902421"/>
            <a:ext cx="737212" cy="494365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57CD477-2843-4070-A3FE-725AE8063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051" y="902421"/>
            <a:ext cx="737211" cy="494364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64B066D8-0353-45A8-B75E-E958CFE16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944" y="902421"/>
            <a:ext cx="737211" cy="494364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BD5E073-7991-4A99-9B14-974BE2337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0" y="902421"/>
            <a:ext cx="737211" cy="49436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31991A3-AAEC-4F1E-BBAC-9751C2A70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623" y="902421"/>
            <a:ext cx="737211" cy="49436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59A0737B-FE44-4E27-B48B-A2F85741D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37" y="902421"/>
            <a:ext cx="737211" cy="494364"/>
          </a:xfrm>
          <a:prstGeom prst="rect">
            <a:avLst/>
          </a:prstGeom>
        </p:spPr>
      </p:pic>
      <p:pic>
        <p:nvPicPr>
          <p:cNvPr id="41" name="Picture 2" descr="Marshall Islands flag">
            <a:extLst>
              <a:ext uri="{FF2B5EF4-FFF2-40B4-BE49-F238E27FC236}">
                <a16:creationId xmlns:a16="http://schemas.microsoft.com/office/drawing/2014/main" id="{B03F792A-AD65-427A-80C7-172B2A64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46" y="902421"/>
            <a:ext cx="882543" cy="464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SM flag">
            <a:extLst>
              <a:ext uri="{FF2B5EF4-FFF2-40B4-BE49-F238E27FC236}">
                <a16:creationId xmlns:a16="http://schemas.microsoft.com/office/drawing/2014/main" id="{7BABAEF3-3033-437A-8D7C-A8F93F75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171" y="902421"/>
            <a:ext cx="882543" cy="464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Palau flag">
            <a:extLst>
              <a:ext uri="{FF2B5EF4-FFF2-40B4-BE49-F238E27FC236}">
                <a16:creationId xmlns:a16="http://schemas.microsoft.com/office/drawing/2014/main" id="{1D430CF2-523F-4DC7-9C0A-AE9B4E44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396" y="902421"/>
            <a:ext cx="753079" cy="471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Up-Down 25">
            <a:extLst>
              <a:ext uri="{FF2B5EF4-FFF2-40B4-BE49-F238E27FC236}">
                <a16:creationId xmlns:a16="http://schemas.microsoft.com/office/drawing/2014/main" id="{0372CE74-5DA8-45A2-A183-2919E7D09C87}"/>
              </a:ext>
            </a:extLst>
          </p:cNvPr>
          <p:cNvSpPr/>
          <p:nvPr/>
        </p:nvSpPr>
        <p:spPr>
          <a:xfrm>
            <a:off x="3933988" y="2460432"/>
            <a:ext cx="1261884" cy="464656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6227EF5-C672-4C42-95E5-83136F9C6F8E}"/>
              </a:ext>
            </a:extLst>
          </p:cNvPr>
          <p:cNvSpPr/>
          <p:nvPr/>
        </p:nvSpPr>
        <p:spPr>
          <a:xfrm>
            <a:off x="385012" y="3143981"/>
            <a:ext cx="4082868" cy="156388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ja-JP" sz="2200" b="1" dirty="0">
                <a:solidFill>
                  <a:schemeClr val="bg1"/>
                </a:solidFill>
                <a:cs typeface="Arial" panose="020B0604020202020204" pitchFamily="34" charset="0"/>
              </a:rPr>
              <a:t>Monitoring mechanism </a:t>
            </a:r>
            <a:r>
              <a:rPr lang="en-US" altLang="ja-JP" sz="2200" dirty="0">
                <a:solidFill>
                  <a:schemeClr val="bg1"/>
                </a:solidFill>
                <a:cs typeface="Arial" panose="020B0604020202020204" pitchFamily="34" charset="0"/>
              </a:rPr>
              <a:t>for solid waste management in line with </a:t>
            </a:r>
            <a:r>
              <a:rPr lang="en-US" altLang="ja-JP" sz="2200" b="1" dirty="0">
                <a:solidFill>
                  <a:schemeClr val="bg1"/>
                </a:solidFill>
                <a:cs typeface="Arial" panose="020B0604020202020204" pitchFamily="34" charset="0"/>
              </a:rPr>
              <a:t>Cleaner Pacific 2025  </a:t>
            </a:r>
            <a:r>
              <a:rPr lang="en-US" altLang="ja-JP" sz="2200" dirty="0">
                <a:solidFill>
                  <a:schemeClr val="bg1"/>
                </a:solidFill>
                <a:cs typeface="Arial" panose="020B0604020202020204" pitchFamily="34" charset="0"/>
              </a:rPr>
              <a:t>is strengthened.</a:t>
            </a:r>
          </a:p>
        </p:txBody>
      </p:sp>
      <p:sp>
        <p:nvSpPr>
          <p:cNvPr id="8" name="正方形/長方形 5">
            <a:extLst>
              <a:ext uri="{FF2B5EF4-FFF2-40B4-BE49-F238E27FC236}">
                <a16:creationId xmlns:a16="http://schemas.microsoft.com/office/drawing/2014/main" id="{FA309293-DBF1-44B0-895C-01583C7F0642}"/>
              </a:ext>
            </a:extLst>
          </p:cNvPr>
          <p:cNvSpPr/>
          <p:nvPr/>
        </p:nvSpPr>
        <p:spPr>
          <a:xfrm>
            <a:off x="4572000" y="3143981"/>
            <a:ext cx="4186988" cy="156388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ja-JP" sz="2100" dirty="0">
                <a:solidFill>
                  <a:schemeClr val="bg1"/>
                </a:solidFill>
                <a:cs typeface="Arial" panose="020B0604020202020204" pitchFamily="34" charset="0"/>
              </a:rPr>
              <a:t>Regional cooperation within the Pacific is organized and promoted by utilizing </a:t>
            </a:r>
            <a:r>
              <a:rPr lang="en-US" altLang="ja-JP" sz="2100" b="1" dirty="0">
                <a:solidFill>
                  <a:schemeClr val="bg1"/>
                </a:solidFill>
                <a:cs typeface="Arial" panose="020B0604020202020204" pitchFamily="34" charset="0"/>
              </a:rPr>
              <a:t>regional human resource and sharing lessons learnt.</a:t>
            </a:r>
            <a:endParaRPr lang="en-US" altLang="ja-JP" sz="2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正方形/長方形 5">
            <a:extLst>
              <a:ext uri="{FF2B5EF4-FFF2-40B4-BE49-F238E27FC236}">
                <a16:creationId xmlns:a16="http://schemas.microsoft.com/office/drawing/2014/main" id="{3FC11CAA-B746-4594-92B2-126172C20873}"/>
              </a:ext>
            </a:extLst>
          </p:cNvPr>
          <p:cNvSpPr/>
          <p:nvPr/>
        </p:nvSpPr>
        <p:spPr>
          <a:xfrm>
            <a:off x="373155" y="5158835"/>
            <a:ext cx="4107185" cy="146334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ja-JP" sz="2200" dirty="0">
                <a:solidFill>
                  <a:schemeClr val="bg1"/>
                </a:solidFill>
                <a:cs typeface="Arial" panose="020B0604020202020204" pitchFamily="34" charset="0"/>
              </a:rPr>
              <a:t>Regional capacity of </a:t>
            </a:r>
            <a:r>
              <a:rPr lang="en-US" altLang="ja-JP" sz="2200" b="1" dirty="0">
                <a:solidFill>
                  <a:schemeClr val="bg1"/>
                </a:solidFill>
                <a:cs typeface="Arial" panose="020B0604020202020204" pitchFamily="34" charset="0"/>
              </a:rPr>
              <a:t>disaster waste management</a:t>
            </a:r>
            <a:r>
              <a:rPr lang="en-US" altLang="ja-JP" sz="2200" dirty="0">
                <a:solidFill>
                  <a:schemeClr val="bg1"/>
                </a:solidFill>
                <a:cs typeface="Arial" panose="020B0604020202020204" pitchFamily="34" charset="0"/>
              </a:rPr>
              <a:t> is strengthened.</a:t>
            </a:r>
          </a:p>
        </p:txBody>
      </p:sp>
      <p:sp>
        <p:nvSpPr>
          <p:cNvPr id="10" name="正方形/長方形 5">
            <a:extLst>
              <a:ext uri="{FF2B5EF4-FFF2-40B4-BE49-F238E27FC236}">
                <a16:creationId xmlns:a16="http://schemas.microsoft.com/office/drawing/2014/main" id="{731E058D-5821-4316-A3B6-2158F1A4137D}"/>
              </a:ext>
            </a:extLst>
          </p:cNvPr>
          <p:cNvSpPr/>
          <p:nvPr/>
        </p:nvSpPr>
        <p:spPr>
          <a:xfrm>
            <a:off x="4572000" y="5225072"/>
            <a:ext cx="4186988" cy="1397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altLang="ja-JP" sz="2200" dirty="0">
                <a:solidFill>
                  <a:schemeClr val="bg1"/>
                </a:solidFill>
                <a:cs typeface="Arial" panose="020B0604020202020204" pitchFamily="34" charset="0"/>
              </a:rPr>
              <a:t>Practical and sustainable </a:t>
            </a:r>
            <a:r>
              <a:rPr lang="en-US" altLang="ja-JP" sz="2200" b="1" dirty="0">
                <a:solidFill>
                  <a:schemeClr val="bg1"/>
                </a:solidFill>
                <a:cs typeface="Arial" panose="020B0604020202020204" pitchFamily="34" charset="0"/>
              </a:rPr>
              <a:t>3R+Return </a:t>
            </a:r>
            <a:r>
              <a:rPr lang="en-US" altLang="ja-JP" sz="2200" dirty="0">
                <a:solidFill>
                  <a:schemeClr val="bg1"/>
                </a:solidFill>
                <a:cs typeface="Arial" panose="020B0604020202020204" pitchFamily="34" charset="0"/>
              </a:rPr>
              <a:t>system is enhanced.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1443E8F-3254-45E4-9835-C8C67E8803AA}"/>
              </a:ext>
            </a:extLst>
          </p:cNvPr>
          <p:cNvSpPr/>
          <p:nvPr/>
        </p:nvSpPr>
        <p:spPr>
          <a:xfrm>
            <a:off x="4564930" y="4856693"/>
            <a:ext cx="1586110" cy="368378"/>
          </a:xfrm>
          <a:prstGeom prst="rect">
            <a:avLst/>
          </a:prstGeom>
          <a:solidFill>
            <a:srgbClr val="33CCFF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  <a:cs typeface="Arial" panose="020B0604020202020204" pitchFamily="34" charset="0"/>
              </a:rPr>
              <a:t>Output 4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05ABA04E-0FC6-4AA7-9C6E-19510F3BBB6E}"/>
              </a:ext>
            </a:extLst>
          </p:cNvPr>
          <p:cNvSpPr/>
          <p:nvPr/>
        </p:nvSpPr>
        <p:spPr>
          <a:xfrm>
            <a:off x="391506" y="4793298"/>
            <a:ext cx="1586110" cy="36837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  <a:cs typeface="Arial" panose="020B0604020202020204" pitchFamily="34" charset="0"/>
              </a:rPr>
              <a:t>Output 3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D189130E-0D64-40C7-BE9B-DB3503427331}"/>
              </a:ext>
            </a:extLst>
          </p:cNvPr>
          <p:cNvSpPr/>
          <p:nvPr/>
        </p:nvSpPr>
        <p:spPr>
          <a:xfrm>
            <a:off x="4585314" y="2787961"/>
            <a:ext cx="1586110" cy="368378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  <a:cs typeface="Arial" panose="020B0604020202020204" pitchFamily="34" charset="0"/>
              </a:rPr>
              <a:t>Output 2 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F1077A61-6035-4699-8EF9-B41812FF20DF}"/>
              </a:ext>
            </a:extLst>
          </p:cNvPr>
          <p:cNvSpPr/>
          <p:nvPr/>
        </p:nvSpPr>
        <p:spPr>
          <a:xfrm>
            <a:off x="385012" y="2781104"/>
            <a:ext cx="1586110" cy="368378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chemeClr val="tx1"/>
                </a:solidFill>
                <a:cs typeface="Arial" panose="020B0604020202020204" pitchFamily="34" charset="0"/>
              </a:rPr>
              <a:t>Output 1 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F4973A7-ABB6-47C0-B135-595839EA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516" y="902421"/>
            <a:ext cx="822090" cy="500913"/>
          </a:xfrm>
          <a:prstGeom prst="rect">
            <a:avLst/>
          </a:prstGeom>
        </p:spPr>
      </p:pic>
      <p:pic>
        <p:nvPicPr>
          <p:cNvPr id="28" name="Picture 34">
            <a:extLst>
              <a:ext uri="{FF2B5EF4-FFF2-40B4-BE49-F238E27FC236}">
                <a16:creationId xmlns:a16="http://schemas.microsoft.com/office/drawing/2014/main" id="{C082B77E-8A56-4354-A4F6-61F90AD294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017" y="4218334"/>
            <a:ext cx="695295" cy="754349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32FEF6A9-7820-4E44-9D46-8250E03F33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461" y="4221719"/>
            <a:ext cx="777339" cy="754348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2C5B33D0-F7C0-4013-9ADE-33C3DB399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5565" y="5926352"/>
            <a:ext cx="724924" cy="6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4">
            <a:extLst>
              <a:ext uri="{FF2B5EF4-FFF2-40B4-BE49-F238E27FC236}">
                <a16:creationId xmlns:a16="http://schemas.microsoft.com/office/drawing/2014/main" id="{A9C4CA80-3559-4C74-97BB-5CA8BCCDCD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9561" y="4221718"/>
            <a:ext cx="695295" cy="754349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BDE1E5BF-BB39-484C-9BB3-4C55D9C91E0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1884" y="5962859"/>
            <a:ext cx="724924" cy="703483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419E7774-0A02-41CC-97FA-D9BA16285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3815" y="5949528"/>
            <a:ext cx="746785" cy="71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009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08E303-1BBF-47C4-A4D1-FD3E78BA9B44}"/>
              </a:ext>
            </a:extLst>
          </p:cNvPr>
          <p:cNvSpPr txBox="1"/>
          <p:nvPr/>
        </p:nvSpPr>
        <p:spPr>
          <a:xfrm>
            <a:off x="266467" y="1136519"/>
            <a:ext cx="621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u="sng" dirty="0"/>
              <a:t>Started Regional Monitoring by 14 performance indicators in line with CP2025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u="sng" dirty="0"/>
              <a:t>Will conduct </a:t>
            </a:r>
            <a:r>
              <a:rPr kumimoji="1" lang="en-US" altLang="ja-JP" b="1" u="sng" dirty="0"/>
              <a:t>“Regional Training on Waste Flow Analysis and National Data Management</a:t>
            </a:r>
            <a:r>
              <a:rPr kumimoji="1" lang="en-US" altLang="ja-JP" u="sng" dirty="0"/>
              <a:t>” in 2020</a:t>
            </a:r>
            <a:endParaRPr kumimoji="1" lang="en-US" altLang="ja-JP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4F7CF11-C5AE-4B4F-B54E-E28F0BCD9081}"/>
              </a:ext>
            </a:extLst>
          </p:cNvPr>
          <p:cNvGrpSpPr/>
          <p:nvPr/>
        </p:nvGrpSpPr>
        <p:grpSpPr>
          <a:xfrm rot="279665">
            <a:off x="330511" y="4417914"/>
            <a:ext cx="1818530" cy="2118231"/>
            <a:chOff x="2901864" y="2200726"/>
            <a:chExt cx="3055154" cy="3558650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23F16866-4B3B-4C1F-A310-935134F0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129" y="2200726"/>
              <a:ext cx="2110889" cy="2951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F0D179E-3F91-4C42-AE9E-D4B342F0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9468" y="2480610"/>
              <a:ext cx="2099945" cy="2951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45FEE659-1817-4FB2-B19F-4F5D89EF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864" y="2776398"/>
              <a:ext cx="2099946" cy="29829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B68878A-6D1B-4805-AB8C-C5767632C2F1}"/>
              </a:ext>
            </a:extLst>
          </p:cNvPr>
          <p:cNvSpPr/>
          <p:nvPr/>
        </p:nvSpPr>
        <p:spPr>
          <a:xfrm>
            <a:off x="10837" y="241457"/>
            <a:ext cx="7141442" cy="7468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Output 1: strengthen regional monitoring mechanism and data collection.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0" name="Picture 34">
            <a:extLst>
              <a:ext uri="{FF2B5EF4-FFF2-40B4-BE49-F238E27FC236}">
                <a16:creationId xmlns:a16="http://schemas.microsoft.com/office/drawing/2014/main" id="{1C99CD12-F387-4021-8606-2BF248DB91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7983" y="62738"/>
            <a:ext cx="904900" cy="98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0221A695-33AE-4A99-B3E9-B1755E950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983" y="79577"/>
            <a:ext cx="981142" cy="95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5EC80298-1C26-4331-B0B5-DCABEC3806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838" y="2438140"/>
            <a:ext cx="6562754" cy="4397045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AB969B4-7B3E-49A8-8A92-4B79326441B4}"/>
              </a:ext>
            </a:extLst>
          </p:cNvPr>
          <p:cNvSpPr txBox="1"/>
          <p:nvPr/>
        </p:nvSpPr>
        <p:spPr>
          <a:xfrm>
            <a:off x="547772" y="2965046"/>
            <a:ext cx="1597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Evidence based decision making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95AE50FB-A6E3-4AE3-AFFB-805E593D0867}"/>
              </a:ext>
            </a:extLst>
          </p:cNvPr>
          <p:cNvSpPr/>
          <p:nvPr/>
        </p:nvSpPr>
        <p:spPr>
          <a:xfrm>
            <a:off x="2145362" y="3231911"/>
            <a:ext cx="346952" cy="3941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F4DF0E2-CA44-4ED1-A13F-956F33DF0C90}"/>
              </a:ext>
            </a:extLst>
          </p:cNvPr>
          <p:cNvSpPr/>
          <p:nvPr/>
        </p:nvSpPr>
        <p:spPr>
          <a:xfrm>
            <a:off x="2576958" y="3031210"/>
            <a:ext cx="1365239" cy="79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86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30044\Pictures\mappacificislandsandaustralia.gif">
            <a:extLst>
              <a:ext uri="{FF2B5EF4-FFF2-40B4-BE49-F238E27FC236}">
                <a16:creationId xmlns:a16="http://schemas.microsoft.com/office/drawing/2014/main" id="{B0324213-20C0-459C-BD36-7197B1B2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766" y="2319412"/>
            <a:ext cx="4453223" cy="29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FBDA74E-7B51-4D6D-A1F6-E1C3F2CFC69C}"/>
              </a:ext>
            </a:extLst>
          </p:cNvPr>
          <p:cNvSpPr txBox="1"/>
          <p:nvPr/>
        </p:nvSpPr>
        <p:spPr>
          <a:xfrm>
            <a:off x="407252" y="1035929"/>
            <a:ext cx="8015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Plan and organize </a:t>
            </a:r>
            <a:r>
              <a:rPr kumimoji="1" lang="en-US" altLang="ja-JP" b="1" u="sng" dirty="0"/>
              <a:t>regional trainings catering to PIC’s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Develop </a:t>
            </a:r>
            <a:r>
              <a:rPr kumimoji="1" lang="en-US" altLang="ja-JP" b="1" u="sng" dirty="0"/>
              <a:t>learning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u="sng" dirty="0"/>
              <a:t>Share good practice in 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Facilitate </a:t>
            </a:r>
            <a:r>
              <a:rPr kumimoji="1" lang="en-US" altLang="ja-JP" b="1" u="sng" dirty="0"/>
              <a:t>Needs-Resources matching between PICs </a:t>
            </a:r>
          </a:p>
        </p:txBody>
      </p:sp>
      <p:sp>
        <p:nvSpPr>
          <p:cNvPr id="28" name="矢印: 五方向 27">
            <a:extLst>
              <a:ext uri="{FF2B5EF4-FFF2-40B4-BE49-F238E27FC236}">
                <a16:creationId xmlns:a16="http://schemas.microsoft.com/office/drawing/2014/main" id="{37C3D5F4-4A6A-44AE-A759-ED8C27B786AA}"/>
              </a:ext>
            </a:extLst>
          </p:cNvPr>
          <p:cNvSpPr/>
          <p:nvPr/>
        </p:nvSpPr>
        <p:spPr>
          <a:xfrm>
            <a:off x="4348651" y="5084554"/>
            <a:ext cx="4896017" cy="1659954"/>
          </a:xfrm>
          <a:prstGeom prst="homePlate">
            <a:avLst>
              <a:gd name="adj" fmla="val 1720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b="1" kern="100" dirty="0">
                <a:solidFill>
                  <a:srgbClr val="FF0000"/>
                </a:solidFill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Upcoming Regional Training!</a:t>
            </a:r>
          </a:p>
          <a:p>
            <a:pPr algn="ctr">
              <a:spcAft>
                <a:spcPts val="0"/>
              </a:spcAft>
            </a:pPr>
            <a:r>
              <a:rPr lang="en-US" altLang="ja-JP" sz="1600" b="1" u="sng" kern="100" dirty="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“Sub-Regional Training on Proper Maintenance of Garbage Collection Vehicle and Heavy Machinery”</a:t>
            </a:r>
          </a:p>
          <a:p>
            <a:pPr algn="ctr">
              <a:spcAft>
                <a:spcPts val="0"/>
              </a:spcAft>
            </a:pPr>
            <a:r>
              <a:rPr lang="en-US" altLang="ja-JP" sz="1600" b="1" u="sng" kern="100" dirty="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23-26 June 2020 </a:t>
            </a:r>
          </a:p>
          <a:p>
            <a:pPr algn="ctr">
              <a:spcAft>
                <a:spcPts val="0"/>
              </a:spcAft>
            </a:pPr>
            <a:r>
              <a:rPr lang="en-US" altLang="ja-JP" sz="1600" b="1" u="sng" kern="100" dirty="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In Kosrae State </a:t>
            </a:r>
          </a:p>
          <a:p>
            <a:pPr algn="ctr">
              <a:spcAft>
                <a:spcPts val="0"/>
              </a:spcAft>
            </a:pPr>
            <a:r>
              <a:rPr lang="en-US" altLang="ja-JP" sz="1600" b="1" u="sng" kern="100" dirty="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for FSM, RMI, Palau</a:t>
            </a:r>
            <a:endParaRPr lang="ja-JP" altLang="ja-JP" sz="1600" u="sng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E9D4D4E-93D2-4400-9D71-2B31CEFEEB58}"/>
              </a:ext>
            </a:extLst>
          </p:cNvPr>
          <p:cNvSpPr/>
          <p:nvPr/>
        </p:nvSpPr>
        <p:spPr>
          <a:xfrm>
            <a:off x="11408" y="358089"/>
            <a:ext cx="8044538" cy="5164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Output 2: promote regional cooperation through human resource exchange and lessons learnt sharing</a:t>
            </a:r>
            <a:endParaRPr lang="en-US" altLang="ja-JP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4" name="Picture 34">
            <a:extLst>
              <a:ext uri="{FF2B5EF4-FFF2-40B4-BE49-F238E27FC236}">
                <a16:creationId xmlns:a16="http://schemas.microsoft.com/office/drawing/2014/main" id="{5B847B71-69B7-4296-AC11-A5FA72B0A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5946" y="79288"/>
            <a:ext cx="924638" cy="100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EEF3C4-A804-41FF-9326-51C2CC475C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68" y="2319412"/>
            <a:ext cx="4146784" cy="233256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91CE9A2-D14B-4E01-A750-DDF80A54DE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00"/>
          <a:stretch/>
        </p:blipFill>
        <p:spPr>
          <a:xfrm>
            <a:off x="201867" y="4538444"/>
            <a:ext cx="4146784" cy="2206064"/>
          </a:xfrm>
          <a:prstGeom prst="rect">
            <a:avLst/>
          </a:prstGeom>
        </p:spPr>
      </p:pic>
      <p:sp>
        <p:nvSpPr>
          <p:cNvPr id="22" name="TextBox 14">
            <a:extLst>
              <a:ext uri="{FF2B5EF4-FFF2-40B4-BE49-F238E27FC236}">
                <a16:creationId xmlns:a16="http://schemas.microsoft.com/office/drawing/2014/main" id="{60B771A7-17BB-4444-B0B0-FA5B72B5EB5D}"/>
              </a:ext>
            </a:extLst>
          </p:cNvPr>
          <p:cNvSpPr txBox="1"/>
          <p:nvPr/>
        </p:nvSpPr>
        <p:spPr>
          <a:xfrm>
            <a:off x="4670408" y="2536529"/>
            <a:ext cx="1286072" cy="584775"/>
          </a:xfrm>
          <a:prstGeom prst="rect">
            <a:avLst/>
          </a:prstGeom>
          <a:solidFill>
            <a:schemeClr val="accent4">
              <a:alpha val="88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Regional Training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AE1E7C28-2E66-4969-9A65-68BEA15B0CF5}"/>
              </a:ext>
            </a:extLst>
          </p:cNvPr>
          <p:cNvSpPr txBox="1"/>
          <p:nvPr/>
        </p:nvSpPr>
        <p:spPr>
          <a:xfrm>
            <a:off x="4670408" y="4242047"/>
            <a:ext cx="1286071" cy="584774"/>
          </a:xfrm>
          <a:prstGeom prst="rect">
            <a:avLst/>
          </a:prstGeom>
          <a:solidFill>
            <a:schemeClr val="accent4">
              <a:alpha val="88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Study Visit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890B5D3B-4279-4377-86E2-7E8DFDF37365}"/>
              </a:ext>
            </a:extLst>
          </p:cNvPr>
          <p:cNvSpPr txBox="1"/>
          <p:nvPr/>
        </p:nvSpPr>
        <p:spPr>
          <a:xfrm>
            <a:off x="7263110" y="2537010"/>
            <a:ext cx="1410574" cy="584775"/>
          </a:xfrm>
          <a:prstGeom prst="rect">
            <a:avLst/>
          </a:prstGeom>
          <a:solidFill>
            <a:schemeClr val="accent4">
              <a:alpha val="88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Sub-Regional Training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6C83C762-A7EF-4E31-9756-06C0DD962091}"/>
              </a:ext>
            </a:extLst>
          </p:cNvPr>
          <p:cNvSpPr txBox="1"/>
          <p:nvPr/>
        </p:nvSpPr>
        <p:spPr>
          <a:xfrm>
            <a:off x="7263111" y="4244809"/>
            <a:ext cx="1410574" cy="582011"/>
          </a:xfrm>
          <a:prstGeom prst="rect">
            <a:avLst/>
          </a:prstGeom>
          <a:solidFill>
            <a:schemeClr val="accent4">
              <a:alpha val="88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Trainer Dispatch</a:t>
            </a:r>
          </a:p>
        </p:txBody>
      </p:sp>
      <p:sp>
        <p:nvSpPr>
          <p:cNvPr id="18" name="矢印: 下カーブ 17">
            <a:extLst>
              <a:ext uri="{FF2B5EF4-FFF2-40B4-BE49-F238E27FC236}">
                <a16:creationId xmlns:a16="http://schemas.microsoft.com/office/drawing/2014/main" id="{DBCE2DE3-2DBF-428D-99B5-C5191AFD2E98}"/>
              </a:ext>
            </a:extLst>
          </p:cNvPr>
          <p:cNvSpPr/>
          <p:nvPr/>
        </p:nvSpPr>
        <p:spPr>
          <a:xfrm>
            <a:off x="6100982" y="3073094"/>
            <a:ext cx="1224793" cy="587311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FE4B1538-C466-413A-B021-55AE15AC182D}"/>
              </a:ext>
            </a:extLst>
          </p:cNvPr>
          <p:cNvSpPr/>
          <p:nvPr/>
        </p:nvSpPr>
        <p:spPr>
          <a:xfrm flipH="1" flipV="1">
            <a:off x="5956479" y="3816299"/>
            <a:ext cx="1224793" cy="587311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6DBCA5-4B18-4DFA-B7DE-46DC34915986}"/>
              </a:ext>
            </a:extLst>
          </p:cNvPr>
          <p:cNvSpPr txBox="1"/>
          <p:nvPr/>
        </p:nvSpPr>
        <p:spPr>
          <a:xfrm>
            <a:off x="201865" y="4531830"/>
            <a:ext cx="4146783" cy="377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Landfill Management, Feb. 2018, Palau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1D479F2-2B7B-4678-AE64-C2EEC59F7618}"/>
              </a:ext>
            </a:extLst>
          </p:cNvPr>
          <p:cNvSpPr txBox="1"/>
          <p:nvPr/>
        </p:nvSpPr>
        <p:spPr>
          <a:xfrm>
            <a:off x="191257" y="2309788"/>
            <a:ext cx="41521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Landfill Management, Oct 2017, PNG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6822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584767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E8805E6-48DE-43AA-B9BF-5EFE4B53DD07}"/>
              </a:ext>
            </a:extLst>
          </p:cNvPr>
          <p:cNvSpPr/>
          <p:nvPr/>
        </p:nvSpPr>
        <p:spPr>
          <a:xfrm>
            <a:off x="5704" y="397912"/>
            <a:ext cx="7914276" cy="4804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Output 3: enhance regional capacity of disaster waste management.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F1302437-E10D-40E9-8083-979B4C1F7C47}"/>
              </a:ext>
            </a:extLst>
          </p:cNvPr>
          <p:cNvSpPr txBox="1"/>
          <p:nvPr/>
        </p:nvSpPr>
        <p:spPr>
          <a:xfrm>
            <a:off x="0" y="961022"/>
            <a:ext cx="8933259" cy="2585323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Develop the Pacific Regional DWM  Guideline -  </a:t>
            </a:r>
            <a:r>
              <a:rPr lang="en-NZ" b="1" dirty="0">
                <a:solidFill>
                  <a:srgbClr val="006EBD"/>
                </a:solidFill>
                <a:cs typeface="Arial" panose="020B0604020202020204" pitchFamily="34" charset="0"/>
              </a:rPr>
              <a:t>to be launched during the CPRT 2020.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Promote</a:t>
            </a:r>
            <a:r>
              <a:rPr lang="en-NZ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NZ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public awareness and support </a:t>
            </a:r>
            <a:r>
              <a:rPr lang="en-NZ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of the Pacific Regional DWM Guideline </a:t>
            </a:r>
            <a:r>
              <a:rPr lang="en-NZ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– </a:t>
            </a:r>
            <a:r>
              <a:rPr lang="en-NZ" b="1" dirty="0">
                <a:solidFill>
                  <a:srgbClr val="006EBD"/>
                </a:solidFill>
                <a:cs typeface="Arial" panose="020B0604020202020204" pitchFamily="34" charset="0"/>
              </a:rPr>
              <a:t>a number of workshops conducted in Samoa (2018), Palau (2019) and Vanuatu (2019).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Support the development of National DWM Contingency Plans </a:t>
            </a:r>
            <a:r>
              <a:rPr lang="en-NZ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in PICs – </a:t>
            </a:r>
            <a:r>
              <a:rPr lang="en-NZ" b="1" dirty="0">
                <a:solidFill>
                  <a:srgbClr val="006EBD"/>
                </a:solidFill>
                <a:cs typeface="Arial" panose="020B0604020202020204" pitchFamily="34" charset="0"/>
              </a:rPr>
              <a:t>2020 (Fiji, Samoa, Solomon Is, Vanuatu and Tonga). Countries will need in order for future DWM assistance to be provided when disasters strike.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Coordinate and promote the Regional Technical DWM Working Group functions</a:t>
            </a:r>
            <a:r>
              <a:rPr lang="en-NZ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in line with its TOR – </a:t>
            </a:r>
            <a:r>
              <a:rPr lang="en-NZ" b="1" dirty="0">
                <a:solidFill>
                  <a:srgbClr val="006EBD"/>
                </a:solidFill>
                <a:cs typeface="Arial" panose="020B0604020202020204" pitchFamily="34" charset="0"/>
              </a:rPr>
              <a:t>on going communication with the countries through the Group Facebook Website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38A31-9955-4FDD-8E4E-946CB3F58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96" y="3629011"/>
            <a:ext cx="2028561" cy="30858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22DDD7-19C3-45E2-899D-50A7273BE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348" y="3349250"/>
            <a:ext cx="2981726" cy="33656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C1EC4-32EF-4522-B009-6EB68E0CD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334" y="3349250"/>
            <a:ext cx="3348751" cy="33656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Picture of me 4">
            <a:extLst>
              <a:ext uri="{FF2B5EF4-FFF2-40B4-BE49-F238E27FC236}">
                <a16:creationId xmlns:a16="http://schemas.microsoft.com/office/drawing/2014/main" id="{439A5A76-D413-48E3-AAC1-9028F57714F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0818" y="53368"/>
            <a:ext cx="1108070" cy="97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291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9401CE-91BF-46EB-B8A2-3078444AF999}"/>
              </a:ext>
            </a:extLst>
          </p:cNvPr>
          <p:cNvSpPr txBox="1"/>
          <p:nvPr/>
        </p:nvSpPr>
        <p:spPr>
          <a:xfrm>
            <a:off x="0" y="846413"/>
            <a:ext cx="896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2" indent="-28575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tabLst>
                <a:tab pos="0" algn="l"/>
              </a:tabLst>
            </a:pPr>
            <a:r>
              <a:rPr lang="en-US" altLang="ja-JP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Support for Recyclers Association</a:t>
            </a:r>
          </a:p>
          <a:p>
            <a:pPr marL="444500" indent="-261938" algn="just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altLang="ja-JP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Supported establishment and activities of Regional Recyclers association – SA, VU and SI, </a:t>
            </a:r>
            <a:r>
              <a:rPr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considering in Tonga, Fiji, PNG, and Micronesia Region</a:t>
            </a:r>
          </a:p>
          <a:p>
            <a:pPr marL="444500" lvl="0" indent="-261938" algn="just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altLang="ja-JP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Support of Recyclers Association with strategy development</a:t>
            </a: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4" name="Picture 13" descr="Picture of me 4">
            <a:extLst>
              <a:ext uri="{FF2B5EF4-FFF2-40B4-BE49-F238E27FC236}">
                <a16:creationId xmlns:a16="http://schemas.microsoft.com/office/drawing/2014/main" id="{0FB0BEA5-F1B8-41AB-93E8-EFC2D45BA3A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451" y="100811"/>
            <a:ext cx="858713" cy="83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9A3E5EB3-A4CE-46D6-9835-2F127723D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2" y="2136378"/>
            <a:ext cx="2533638" cy="1651574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AD5F56B-B535-48A4-B96F-8853247C68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71" y="2136378"/>
            <a:ext cx="2544904" cy="1667705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2122197-528C-4EA8-9164-6D916810D9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796" y="2136378"/>
            <a:ext cx="2614711" cy="1682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D8DDD3-B45C-41DA-8AF6-BDD3C4AA0039}"/>
              </a:ext>
            </a:extLst>
          </p:cNvPr>
          <p:cNvSpPr txBox="1"/>
          <p:nvPr/>
        </p:nvSpPr>
        <p:spPr>
          <a:xfrm>
            <a:off x="7794553" y="2223996"/>
            <a:ext cx="1285393" cy="338554"/>
          </a:xfrm>
          <a:prstGeom prst="rect">
            <a:avLst/>
          </a:prstGeom>
          <a:solidFill>
            <a:schemeClr val="accent4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FIJI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1292BA-0BEB-481D-937E-3D384B95B6E0}"/>
              </a:ext>
            </a:extLst>
          </p:cNvPr>
          <p:cNvSpPr txBox="1"/>
          <p:nvPr/>
        </p:nvSpPr>
        <p:spPr>
          <a:xfrm>
            <a:off x="7794552" y="2786361"/>
            <a:ext cx="1285393" cy="338554"/>
          </a:xfrm>
          <a:prstGeom prst="rect">
            <a:avLst/>
          </a:prstGeom>
          <a:solidFill>
            <a:schemeClr val="accent4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TONGA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C98B7A-4F77-40A8-ABA8-4271ABD0DAB7}"/>
              </a:ext>
            </a:extLst>
          </p:cNvPr>
          <p:cNvSpPr txBox="1"/>
          <p:nvPr/>
        </p:nvSpPr>
        <p:spPr>
          <a:xfrm>
            <a:off x="7776599" y="3377144"/>
            <a:ext cx="1285393" cy="338554"/>
          </a:xfrm>
          <a:prstGeom prst="rect">
            <a:avLst/>
          </a:prstGeom>
          <a:solidFill>
            <a:schemeClr val="accent4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PNG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7462D-AD9C-42D7-9173-75C12CAD638C}"/>
              </a:ext>
            </a:extLst>
          </p:cNvPr>
          <p:cNvSpPr txBox="1"/>
          <p:nvPr/>
        </p:nvSpPr>
        <p:spPr>
          <a:xfrm>
            <a:off x="285849" y="2214601"/>
            <a:ext cx="1898469" cy="338554"/>
          </a:xfrm>
          <a:prstGeom prst="rect">
            <a:avLst/>
          </a:prstGeom>
          <a:solidFill>
            <a:schemeClr val="accent4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SAMOA –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6151EC-3D20-4C21-AD17-BDAD3AAEBC4A}"/>
              </a:ext>
            </a:extLst>
          </p:cNvPr>
          <p:cNvSpPr txBox="1"/>
          <p:nvPr/>
        </p:nvSpPr>
        <p:spPr>
          <a:xfrm>
            <a:off x="2907179" y="2214600"/>
            <a:ext cx="1898469" cy="338554"/>
          </a:xfrm>
          <a:prstGeom prst="rect">
            <a:avLst/>
          </a:prstGeom>
          <a:solidFill>
            <a:schemeClr val="accent4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VANUATU– 2019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36862F-720D-4771-96A4-647D02326BB6}"/>
              </a:ext>
            </a:extLst>
          </p:cNvPr>
          <p:cNvSpPr txBox="1"/>
          <p:nvPr/>
        </p:nvSpPr>
        <p:spPr>
          <a:xfrm>
            <a:off x="5281797" y="2217304"/>
            <a:ext cx="2229812" cy="338554"/>
          </a:xfrm>
          <a:prstGeom prst="rect">
            <a:avLst/>
          </a:prstGeom>
          <a:solidFill>
            <a:schemeClr val="accent4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SOLOMON – 2019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AA47801-5769-4EC7-B5BD-B337893F90D7}"/>
              </a:ext>
            </a:extLst>
          </p:cNvPr>
          <p:cNvSpPr/>
          <p:nvPr/>
        </p:nvSpPr>
        <p:spPr>
          <a:xfrm>
            <a:off x="2273621" y="2252200"/>
            <a:ext cx="396000" cy="23257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325525F-37ED-4EF1-BA30-04A7EB7AEF99}"/>
              </a:ext>
            </a:extLst>
          </p:cNvPr>
          <p:cNvSpPr/>
          <p:nvPr/>
        </p:nvSpPr>
        <p:spPr>
          <a:xfrm>
            <a:off x="4881107" y="2266424"/>
            <a:ext cx="396000" cy="23257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3855589-7563-434B-B86A-F71C1766E494}"/>
              </a:ext>
            </a:extLst>
          </p:cNvPr>
          <p:cNvSpPr/>
          <p:nvPr/>
        </p:nvSpPr>
        <p:spPr>
          <a:xfrm rot="5400000">
            <a:off x="8415390" y="2544804"/>
            <a:ext cx="149553" cy="2308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C83FF95F-4E2A-4679-A877-7510D1E0FC8A}"/>
              </a:ext>
            </a:extLst>
          </p:cNvPr>
          <p:cNvSpPr/>
          <p:nvPr/>
        </p:nvSpPr>
        <p:spPr>
          <a:xfrm rot="5400000">
            <a:off x="8409972" y="3144450"/>
            <a:ext cx="160386" cy="2308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DA6FBC3-10CE-40D7-9D6B-55DB7EC4E3A0}"/>
              </a:ext>
            </a:extLst>
          </p:cNvPr>
          <p:cNvSpPr/>
          <p:nvPr/>
        </p:nvSpPr>
        <p:spPr>
          <a:xfrm>
            <a:off x="7508842" y="2266424"/>
            <a:ext cx="396000" cy="23257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C53E9C-2544-4C31-BD35-90602C15C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389" y="3993410"/>
            <a:ext cx="3458556" cy="2744390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938CFF4-38DC-4ED4-AD6E-A015124AFB45}"/>
              </a:ext>
            </a:extLst>
          </p:cNvPr>
          <p:cNvSpPr/>
          <p:nvPr/>
        </p:nvSpPr>
        <p:spPr>
          <a:xfrm>
            <a:off x="-9162" y="256364"/>
            <a:ext cx="7914276" cy="4804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Output 4: enhance practical and sustainable 3R+Return system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4" name="Picture 35">
            <a:extLst>
              <a:ext uri="{FF2B5EF4-FFF2-40B4-BE49-F238E27FC236}">
                <a16:creationId xmlns:a16="http://schemas.microsoft.com/office/drawing/2014/main" id="{B7AF6FC5-AAE6-48EF-923A-903C98A1BF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784" y="96310"/>
            <a:ext cx="844142" cy="83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E71B157-3A6C-49C4-8C5B-13DFB30012A9}"/>
              </a:ext>
            </a:extLst>
          </p:cNvPr>
          <p:cNvSpPr/>
          <p:nvPr/>
        </p:nvSpPr>
        <p:spPr>
          <a:xfrm>
            <a:off x="-9162" y="3993410"/>
            <a:ext cx="5494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312" lvl="0" indent="-28575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tabLst>
                <a:tab pos="0" algn="l"/>
              </a:tabLst>
            </a:pPr>
            <a:r>
              <a:rPr kumimoji="1" lang="en-US" altLang="ja-JP" b="1" dirty="0">
                <a:solidFill>
                  <a:schemeClr val="tx1">
                    <a:lumMod val="95000"/>
                    <a:lumOff val="5000"/>
                  </a:schemeClr>
                </a:solidFill>
                <a:ea typeface="メイリオ" panose="020B0604030504040204" pitchFamily="50" charset="-128"/>
                <a:cs typeface="Arial" panose="020B0604020202020204" pitchFamily="34" charset="0"/>
              </a:rPr>
              <a:t>Basic Survey and Concept Development</a:t>
            </a:r>
          </a:p>
          <a:p>
            <a:pPr marL="444500" lvl="0" indent="-261938" algn="just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kumimoji="1" lang="en-US" altLang="ja-JP" u="sng" dirty="0">
                <a:solidFill>
                  <a:schemeClr val="tx1">
                    <a:lumMod val="95000"/>
                    <a:lumOff val="5000"/>
                  </a:schemeClr>
                </a:solidFill>
                <a:ea typeface="メイリオ" panose="020B0604030504040204" pitchFamily="50" charset="-128"/>
                <a:cs typeface="Arial" panose="020B0604020202020204" pitchFamily="34" charset="0"/>
              </a:rPr>
              <a:t>3R+Return Survey</a:t>
            </a:r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ea typeface="メイリオ" panose="020B0604030504040204" pitchFamily="50" charset="-128"/>
                <a:cs typeface="Arial" panose="020B0604020202020204" pitchFamily="34" charset="0"/>
              </a:rPr>
              <a:t> is ongoing in SA, VU, TO, SI</a:t>
            </a: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D47738F6-C92D-4B46-9BC6-2C049059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1318" y="4716070"/>
            <a:ext cx="3448014" cy="202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386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 descr="J-PRISM.lowgrade">
            <a:extLst>
              <a:ext uri="{FF2B5EF4-FFF2-40B4-BE49-F238E27FC236}">
                <a16:creationId xmlns:a16="http://schemas.microsoft.com/office/drawing/2014/main" id="{112712FB-9651-4FD7-9E45-A72F3130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204" y="3349211"/>
            <a:ext cx="1367834" cy="7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図 7">
            <a:extLst>
              <a:ext uri="{FF2B5EF4-FFF2-40B4-BE49-F238E27FC236}">
                <a16:creationId xmlns:a16="http://schemas.microsoft.com/office/drawing/2014/main" id="{21B7ED55-46D3-46F5-A888-4F1691AD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069" y="3306627"/>
            <a:ext cx="889969" cy="80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>
            <a:extLst>
              <a:ext uri="{FF2B5EF4-FFF2-40B4-BE49-F238E27FC236}">
                <a16:creationId xmlns:a16="http://schemas.microsoft.com/office/drawing/2014/main" id="{61339A3B-FD55-40D2-9711-F6900FF3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333" y="3182324"/>
            <a:ext cx="653471" cy="96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439C9B62-0F42-44F0-AC25-585C83F4AE64}"/>
              </a:ext>
            </a:extLst>
          </p:cNvPr>
          <p:cNvSpPr/>
          <p:nvPr/>
        </p:nvSpPr>
        <p:spPr>
          <a:xfrm flipV="1">
            <a:off x="-1" y="-2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4000">
                <a:srgbClr val="017B79">
                  <a:alpha val="32000"/>
                </a:srgbClr>
              </a:gs>
              <a:gs pos="100000">
                <a:srgbClr val="006EBD">
                  <a:alpha val="81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64A772-969A-4145-8B50-248A211E4B81}"/>
              </a:ext>
            </a:extLst>
          </p:cNvPr>
          <p:cNvSpPr txBox="1"/>
          <p:nvPr/>
        </p:nvSpPr>
        <p:spPr>
          <a:xfrm>
            <a:off x="3407465" y="2535991"/>
            <a:ext cx="2117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Thank you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0448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12F3FC-9105-4365-8BD7-35559CDDACAE}"/>
              </a:ext>
            </a:extLst>
          </p:cNvPr>
          <p:cNvSpPr/>
          <p:nvPr/>
        </p:nvSpPr>
        <p:spPr>
          <a:xfrm>
            <a:off x="2701101" y="3497975"/>
            <a:ext cx="3892204" cy="525578"/>
          </a:xfrm>
          <a:prstGeom prst="roundRect">
            <a:avLst/>
          </a:prstGeom>
          <a:solidFill>
            <a:srgbClr val="00CC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Strategic Actions in CP 2025 </a:t>
            </a:r>
          </a:p>
        </p:txBody>
      </p:sp>
      <p:sp>
        <p:nvSpPr>
          <p:cNvPr id="3" name="AutoShape 2" descr="Pages from Cleaner Pacific 2025 W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 descr="Pages from Cleaner Pacific 2025 WE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57F7898-B241-4C3F-B0C5-388938ABBC5D}"/>
              </a:ext>
            </a:extLst>
          </p:cNvPr>
          <p:cNvSpPr/>
          <p:nvPr/>
        </p:nvSpPr>
        <p:spPr>
          <a:xfrm>
            <a:off x="2979102" y="2454331"/>
            <a:ext cx="3261363" cy="855941"/>
          </a:xfrm>
          <a:prstGeom prst="roundRect">
            <a:avLst/>
          </a:prstGeom>
          <a:solidFill>
            <a:srgbClr val="00CC99">
              <a:alpha val="30000"/>
            </a:srgbClr>
          </a:solidFill>
          <a:ln w="38100">
            <a:solidFill>
              <a:schemeClr val="tx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cs typeface="Arial" panose="020B0604020202020204" pitchFamily="34" charset="0"/>
              </a:rPr>
              <a:t>Mutual Project Purpose</a:t>
            </a:r>
          </a:p>
          <a:p>
            <a:pPr algn="ctr"/>
            <a:r>
              <a:rPr kumimoji="1" lang="en-US" altLang="ja-JP" sz="2000" dirty="0">
                <a:solidFill>
                  <a:schemeClr val="tx1"/>
                </a:solidFill>
                <a:cs typeface="Arial" panose="020B0604020202020204" pitchFamily="34" charset="0"/>
              </a:rPr>
              <a:t>Bilateral PJ and Regional PJ</a:t>
            </a:r>
            <a:endParaRPr kumimoji="1" lang="ja-JP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75CC704-795C-42BF-BD4E-097BAA218969}"/>
              </a:ext>
            </a:extLst>
          </p:cNvPr>
          <p:cNvCxnSpPr>
            <a:cxnSpLocks/>
          </p:cNvCxnSpPr>
          <p:nvPr/>
        </p:nvCxnSpPr>
        <p:spPr>
          <a:xfrm flipV="1">
            <a:off x="4607541" y="3257592"/>
            <a:ext cx="0" cy="2403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B857DFE-7322-43DD-8C6D-BA5E8832966F}"/>
              </a:ext>
            </a:extLst>
          </p:cNvPr>
          <p:cNvCxnSpPr>
            <a:cxnSpLocks/>
          </p:cNvCxnSpPr>
          <p:nvPr/>
        </p:nvCxnSpPr>
        <p:spPr>
          <a:xfrm flipV="1">
            <a:off x="4598632" y="2220704"/>
            <a:ext cx="0" cy="2283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矢印: 五方向 45">
            <a:extLst>
              <a:ext uri="{FF2B5EF4-FFF2-40B4-BE49-F238E27FC236}">
                <a16:creationId xmlns:a16="http://schemas.microsoft.com/office/drawing/2014/main" id="{6B8356B7-E518-42F6-AE74-4313168C1924}"/>
              </a:ext>
            </a:extLst>
          </p:cNvPr>
          <p:cNvSpPr/>
          <p:nvPr/>
        </p:nvSpPr>
        <p:spPr>
          <a:xfrm rot="16200000" flipV="1">
            <a:off x="3083093" y="3920168"/>
            <a:ext cx="184208" cy="864783"/>
          </a:xfrm>
          <a:prstGeom prst="homePlat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矢印: 山形 46">
            <a:extLst>
              <a:ext uri="{FF2B5EF4-FFF2-40B4-BE49-F238E27FC236}">
                <a16:creationId xmlns:a16="http://schemas.microsoft.com/office/drawing/2014/main" id="{FB636ED6-54EA-4A69-9B8A-6668428AC644}"/>
              </a:ext>
            </a:extLst>
          </p:cNvPr>
          <p:cNvSpPr/>
          <p:nvPr/>
        </p:nvSpPr>
        <p:spPr>
          <a:xfrm rot="16200000" flipV="1">
            <a:off x="3055154" y="3728691"/>
            <a:ext cx="240086" cy="864783"/>
          </a:xfrm>
          <a:prstGeom prst="chevron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矢印: 五方向 47">
            <a:extLst>
              <a:ext uri="{FF2B5EF4-FFF2-40B4-BE49-F238E27FC236}">
                <a16:creationId xmlns:a16="http://schemas.microsoft.com/office/drawing/2014/main" id="{E5F3E652-E6E9-469E-B027-E014F9EA9666}"/>
              </a:ext>
            </a:extLst>
          </p:cNvPr>
          <p:cNvSpPr/>
          <p:nvPr/>
        </p:nvSpPr>
        <p:spPr>
          <a:xfrm rot="16200000" flipV="1">
            <a:off x="6068809" y="3886801"/>
            <a:ext cx="184208" cy="864783"/>
          </a:xfrm>
          <a:prstGeom prst="homePlat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矢印: 山形 48">
            <a:extLst>
              <a:ext uri="{FF2B5EF4-FFF2-40B4-BE49-F238E27FC236}">
                <a16:creationId xmlns:a16="http://schemas.microsoft.com/office/drawing/2014/main" id="{332F8CAB-BAD2-4404-BCFA-0A35B84A6C17}"/>
              </a:ext>
            </a:extLst>
          </p:cNvPr>
          <p:cNvSpPr/>
          <p:nvPr/>
        </p:nvSpPr>
        <p:spPr>
          <a:xfrm rot="16200000" flipV="1">
            <a:off x="6040870" y="3728690"/>
            <a:ext cx="240086" cy="864783"/>
          </a:xfrm>
          <a:prstGeom prst="chevron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3977C9DD-69FD-4955-95E0-588AD35776FB}"/>
              </a:ext>
            </a:extLst>
          </p:cNvPr>
          <p:cNvSpPr/>
          <p:nvPr/>
        </p:nvSpPr>
        <p:spPr>
          <a:xfrm>
            <a:off x="210193" y="800274"/>
            <a:ext cx="8754211" cy="783193"/>
          </a:xfrm>
          <a:prstGeom prst="wedgeRoundRectCallout">
            <a:avLst>
              <a:gd name="adj1" fmla="val -15258"/>
              <a:gd name="adj2" fmla="val 16403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ja-JP" sz="2000" dirty="0">
                <a:solidFill>
                  <a:schemeClr val="dk1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“Human and institutional capacity base for sustainable SWM in the Pacific Region is strengthened through implementation of the CP 2025”</a:t>
            </a:r>
            <a:endParaRPr kumimoji="1" lang="ja-JP" altLang="en-US" sz="2000" dirty="0"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1328242F-495F-42CD-8526-FC94B6064A22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5E2118AF-95B2-4E03-B772-44F079954EB8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直角三角形 103">
              <a:extLst>
                <a:ext uri="{FF2B5EF4-FFF2-40B4-BE49-F238E27FC236}">
                  <a16:creationId xmlns:a16="http://schemas.microsoft.com/office/drawing/2014/main" id="{9284D904-82FD-4612-907C-3DA5FAA23206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5" name="Text Box 55">
            <a:extLst>
              <a:ext uri="{FF2B5EF4-FFF2-40B4-BE49-F238E27FC236}">
                <a16:creationId xmlns:a16="http://schemas.microsoft.com/office/drawing/2014/main" id="{9CF48045-CEE2-4A51-8F33-024BE3403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Logical Framework of J-PRISM2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E8A452D-F143-4500-B94E-CC13509DBA83}"/>
              </a:ext>
            </a:extLst>
          </p:cNvPr>
          <p:cNvSpPr/>
          <p:nvPr/>
        </p:nvSpPr>
        <p:spPr>
          <a:xfrm>
            <a:off x="3407061" y="1695127"/>
            <a:ext cx="2405447" cy="544628"/>
          </a:xfrm>
          <a:prstGeom prst="roundRect">
            <a:avLst/>
          </a:prstGeom>
          <a:solidFill>
            <a:srgbClr val="00CC99">
              <a:alpha val="20000"/>
            </a:srgb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  <a:cs typeface="Arial" panose="020B0604020202020204" pitchFamily="34" charset="0"/>
              </a:rPr>
              <a:t>Overall</a:t>
            </a:r>
            <a:r>
              <a:rPr kumimoji="1" lang="ja-JP" alt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kumimoji="1" lang="en-US" altLang="ja-JP" sz="2000" b="1" dirty="0">
                <a:solidFill>
                  <a:schemeClr val="tx1"/>
                </a:solidFill>
                <a:cs typeface="Arial" panose="020B0604020202020204" pitchFamily="34" charset="0"/>
              </a:rPr>
              <a:t>Goal in PICs</a:t>
            </a:r>
            <a:r>
              <a:rPr kumimoji="1" lang="ja-JP" alt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B1EB74-3C13-4809-B545-12D0E09577BB}"/>
              </a:ext>
            </a:extLst>
          </p:cNvPr>
          <p:cNvGrpSpPr/>
          <p:nvPr/>
        </p:nvGrpSpPr>
        <p:grpSpPr>
          <a:xfrm>
            <a:off x="411301" y="4470388"/>
            <a:ext cx="3872908" cy="2300196"/>
            <a:chOff x="288950" y="4064258"/>
            <a:chExt cx="4021331" cy="2562831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2B72E75-17EB-4420-B68E-C4C0BBB1F522}"/>
                </a:ext>
              </a:extLst>
            </p:cNvPr>
            <p:cNvSpPr/>
            <p:nvPr/>
          </p:nvSpPr>
          <p:spPr>
            <a:xfrm>
              <a:off x="288950" y="4349596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SA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D694A198-F91C-4F76-AB8C-522587601E7F}"/>
                </a:ext>
              </a:extLst>
            </p:cNvPr>
            <p:cNvSpPr/>
            <p:nvPr/>
          </p:nvSpPr>
          <p:spPr>
            <a:xfrm>
              <a:off x="1684097" y="4349596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TO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3A6C739E-FD7C-4178-BCF9-C27AE0908FC3}"/>
                </a:ext>
              </a:extLst>
            </p:cNvPr>
            <p:cNvSpPr/>
            <p:nvPr/>
          </p:nvSpPr>
          <p:spPr>
            <a:xfrm>
              <a:off x="3082705" y="4349596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FJ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967D68EB-BD73-441C-966B-1B6A08694AF2}"/>
                </a:ext>
              </a:extLst>
            </p:cNvPr>
            <p:cNvSpPr/>
            <p:nvPr/>
          </p:nvSpPr>
          <p:spPr>
            <a:xfrm>
              <a:off x="1684097" y="6126584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RMI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B928FEE2-C91D-4FE4-8FBE-AFACBE6BCB56}"/>
                </a:ext>
              </a:extLst>
            </p:cNvPr>
            <p:cNvSpPr/>
            <p:nvPr/>
          </p:nvSpPr>
          <p:spPr>
            <a:xfrm>
              <a:off x="296738" y="5246558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SI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C9FBAFD3-8476-4ED8-9C76-18CB0658DC70}"/>
                </a:ext>
              </a:extLst>
            </p:cNvPr>
            <p:cNvSpPr/>
            <p:nvPr/>
          </p:nvSpPr>
          <p:spPr>
            <a:xfrm>
              <a:off x="1691885" y="5246558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VU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023AB7F5-E1D6-4D62-BA87-D14B06C32838}"/>
                </a:ext>
              </a:extLst>
            </p:cNvPr>
            <p:cNvSpPr/>
            <p:nvPr/>
          </p:nvSpPr>
          <p:spPr>
            <a:xfrm>
              <a:off x="3090493" y="5246558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PNG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CBFB14DD-A421-4447-AB6A-1F4F4431D665}"/>
                </a:ext>
              </a:extLst>
            </p:cNvPr>
            <p:cNvSpPr/>
            <p:nvPr/>
          </p:nvSpPr>
          <p:spPr>
            <a:xfrm>
              <a:off x="3082705" y="6126584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FSM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2867794E-62E2-4CCC-BB40-7DA6A43FAF3C}"/>
                </a:ext>
              </a:extLst>
            </p:cNvPr>
            <p:cNvSpPr/>
            <p:nvPr/>
          </p:nvSpPr>
          <p:spPr>
            <a:xfrm>
              <a:off x="288950" y="6126584"/>
              <a:ext cx="1219788" cy="50050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cs typeface="Arial" panose="020B0604020202020204" pitchFamily="34" charset="0"/>
                </a:rPr>
                <a:t>PA Project</a:t>
              </a:r>
              <a:endParaRPr kumimoji="1" lang="ja-JP" altLang="en-US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86163CA-2C61-4BED-9311-3F82C079D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0606" y="4945964"/>
              <a:ext cx="462949" cy="310448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2208719C-8FEF-4624-A023-CBEE285BE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222" y="4945964"/>
              <a:ext cx="462949" cy="310448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96D47D13-CF88-4483-AB51-435C68BC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5593" y="4945964"/>
              <a:ext cx="462949" cy="310448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3B7C6FD7-38C5-48E5-81D5-71B650A3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523" y="4064258"/>
              <a:ext cx="462949" cy="310448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8805727B-A340-4C8F-9ACA-30C3AFE19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5915" y="4064258"/>
              <a:ext cx="462949" cy="310448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50B26698-F907-4AC1-9305-33EFC6EC4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950" y="4064258"/>
              <a:ext cx="462949" cy="310448"/>
            </a:xfrm>
            <a:prstGeom prst="rect">
              <a:avLst/>
            </a:prstGeom>
          </p:spPr>
        </p:pic>
        <p:pic>
          <p:nvPicPr>
            <p:cNvPr id="56" name="Picture 2" descr="Marshall Islands flag">
              <a:extLst>
                <a:ext uri="{FF2B5EF4-FFF2-40B4-BE49-F238E27FC236}">
                  <a16:creationId xmlns:a16="http://schemas.microsoft.com/office/drawing/2014/main" id="{C77BD5C2-6616-41BB-9506-DC9B43ABD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916" y="5806732"/>
              <a:ext cx="580543" cy="3055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FSM flag">
              <a:extLst>
                <a:ext uri="{FF2B5EF4-FFF2-40B4-BE49-F238E27FC236}">
                  <a16:creationId xmlns:a16="http://schemas.microsoft.com/office/drawing/2014/main" id="{DB0F0034-C681-4E00-A503-A4D2F5290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705" y="5806732"/>
              <a:ext cx="580543" cy="3055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6" descr="Palau flag">
              <a:extLst>
                <a:ext uri="{FF2B5EF4-FFF2-40B4-BE49-F238E27FC236}">
                  <a16:creationId xmlns:a16="http://schemas.microsoft.com/office/drawing/2014/main" id="{FE00AA14-D7CB-4BD1-98A7-6C1AAC489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50" y="5806732"/>
              <a:ext cx="495381" cy="310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9C47011-6AF9-4FD6-9158-EF4DD0B9E6C4}"/>
              </a:ext>
            </a:extLst>
          </p:cNvPr>
          <p:cNvSpPr/>
          <p:nvPr/>
        </p:nvSpPr>
        <p:spPr>
          <a:xfrm>
            <a:off x="6335055" y="5635966"/>
            <a:ext cx="2436468" cy="99864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cs typeface="Arial" panose="020B0604020202020204" pitchFamily="34" charset="0"/>
              </a:rPr>
              <a:t>Regional</a:t>
            </a:r>
          </a:p>
          <a:p>
            <a:pPr algn="ctr"/>
            <a:r>
              <a:rPr kumimoji="1" lang="en-US" altLang="ja-JP" sz="2000" dirty="0">
                <a:solidFill>
                  <a:schemeClr val="tx1"/>
                </a:solidFill>
                <a:cs typeface="Arial" panose="020B0604020202020204" pitchFamily="34" charset="0"/>
              </a:rPr>
              <a:t>Project</a:t>
            </a:r>
            <a:endParaRPr kumimoji="1" lang="ja-JP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3" name="図 7">
            <a:extLst>
              <a:ext uri="{FF2B5EF4-FFF2-40B4-BE49-F238E27FC236}">
                <a16:creationId xmlns:a16="http://schemas.microsoft.com/office/drawing/2014/main" id="{CE482F80-BF10-4000-8AE5-6F462EE17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1228" y="4865022"/>
            <a:ext cx="884047" cy="107308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9F42239E-51B8-49E6-96E7-4FA5D9E46CC4}"/>
              </a:ext>
            </a:extLst>
          </p:cNvPr>
          <p:cNvSpPr/>
          <p:nvPr/>
        </p:nvSpPr>
        <p:spPr>
          <a:xfrm>
            <a:off x="224669" y="2454331"/>
            <a:ext cx="2427810" cy="873985"/>
          </a:xfrm>
          <a:prstGeom prst="roundRect">
            <a:avLst/>
          </a:prstGeom>
          <a:solidFill>
            <a:srgbClr val="00CC99">
              <a:alpha val="30000"/>
            </a:srgbClr>
          </a:solidFill>
          <a:ln w="38100">
            <a:solidFill>
              <a:schemeClr val="tx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cs typeface="Arial" panose="020B0604020202020204" pitchFamily="34" charset="0"/>
              </a:rPr>
              <a:t>Project Purpose for each Country</a:t>
            </a:r>
            <a:endParaRPr kumimoji="1" lang="ja-JP" alt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B836761-75E5-4FC3-8579-0732EC416724}"/>
              </a:ext>
            </a:extLst>
          </p:cNvPr>
          <p:cNvSpPr/>
          <p:nvPr/>
        </p:nvSpPr>
        <p:spPr>
          <a:xfrm>
            <a:off x="6536595" y="2454331"/>
            <a:ext cx="2427809" cy="852837"/>
          </a:xfrm>
          <a:prstGeom prst="roundRect">
            <a:avLst/>
          </a:prstGeom>
          <a:solidFill>
            <a:srgbClr val="00CC99">
              <a:alpha val="30000"/>
            </a:srgbClr>
          </a:solidFill>
          <a:ln w="38100">
            <a:solidFill>
              <a:schemeClr val="tx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cs typeface="Arial" panose="020B0604020202020204" pitchFamily="34" charset="0"/>
              </a:rPr>
              <a:t>Project Purpose for Regional Project</a:t>
            </a:r>
            <a:endParaRPr kumimoji="1" lang="ja-JP" alt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5" name="加算記号 44">
            <a:extLst>
              <a:ext uri="{FF2B5EF4-FFF2-40B4-BE49-F238E27FC236}">
                <a16:creationId xmlns:a16="http://schemas.microsoft.com/office/drawing/2014/main" id="{48812D99-14EF-4B62-AA05-47A5F3A3A4BB}"/>
              </a:ext>
            </a:extLst>
          </p:cNvPr>
          <p:cNvSpPr/>
          <p:nvPr/>
        </p:nvSpPr>
        <p:spPr>
          <a:xfrm>
            <a:off x="6085334" y="2627920"/>
            <a:ext cx="577517" cy="515787"/>
          </a:xfrm>
          <a:prstGeom prst="mathPlus">
            <a:avLst>
              <a:gd name="adj1" fmla="val 612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59" name="加算記号 58">
            <a:extLst>
              <a:ext uri="{FF2B5EF4-FFF2-40B4-BE49-F238E27FC236}">
                <a16:creationId xmlns:a16="http://schemas.microsoft.com/office/drawing/2014/main" id="{F5A55A3B-FA51-451B-8419-4E0B889E0C09}"/>
              </a:ext>
            </a:extLst>
          </p:cNvPr>
          <p:cNvSpPr/>
          <p:nvPr/>
        </p:nvSpPr>
        <p:spPr>
          <a:xfrm>
            <a:off x="2530010" y="2622832"/>
            <a:ext cx="577517" cy="515787"/>
          </a:xfrm>
          <a:prstGeom prst="mathPlus">
            <a:avLst>
              <a:gd name="adj1" fmla="val 612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220FB36C-4FC8-4D16-B327-6648AC22D933}"/>
              </a:ext>
            </a:extLst>
          </p:cNvPr>
          <p:cNvSpPr/>
          <p:nvPr/>
        </p:nvSpPr>
        <p:spPr>
          <a:xfrm>
            <a:off x="7339429" y="3426792"/>
            <a:ext cx="1624656" cy="151439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Regional Project</a:t>
            </a:r>
            <a:endParaRPr kumimoji="1" lang="ja-JP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2E025943-934F-4D3B-B25E-2B3C69C70585}"/>
              </a:ext>
            </a:extLst>
          </p:cNvPr>
          <p:cNvSpPr/>
          <p:nvPr/>
        </p:nvSpPr>
        <p:spPr>
          <a:xfrm>
            <a:off x="179915" y="3404331"/>
            <a:ext cx="1624656" cy="145901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anchor="ctr" anchorCtr="0">
            <a:no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9</a:t>
            </a:r>
          </a:p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Bilateral Projects</a:t>
            </a:r>
            <a:endParaRPr kumimoji="1" lang="ja-JP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FE019B-1703-468E-9645-8A312938F119}"/>
              </a:ext>
            </a:extLst>
          </p:cNvPr>
          <p:cNvSpPr/>
          <p:nvPr/>
        </p:nvSpPr>
        <p:spPr>
          <a:xfrm>
            <a:off x="6954741" y="5132550"/>
            <a:ext cx="1564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Collaboration</a:t>
            </a:r>
          </a:p>
        </p:txBody>
      </p:sp>
      <p:sp>
        <p:nvSpPr>
          <p:cNvPr id="7" name="矢印: 左右 6">
            <a:extLst>
              <a:ext uri="{FF2B5EF4-FFF2-40B4-BE49-F238E27FC236}">
                <a16:creationId xmlns:a16="http://schemas.microsoft.com/office/drawing/2014/main" id="{3AE30E6D-3167-4833-B2BC-D990127D4A6F}"/>
              </a:ext>
            </a:extLst>
          </p:cNvPr>
          <p:cNvSpPr/>
          <p:nvPr/>
        </p:nvSpPr>
        <p:spPr>
          <a:xfrm>
            <a:off x="4344118" y="5477275"/>
            <a:ext cx="1384403" cy="452792"/>
          </a:xfrm>
          <a:prstGeom prst="leftRight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73090B92-B3BE-4076-8178-E31104C43AEC}"/>
              </a:ext>
            </a:extLst>
          </p:cNvPr>
          <p:cNvSpPr/>
          <p:nvPr/>
        </p:nvSpPr>
        <p:spPr>
          <a:xfrm>
            <a:off x="4293731" y="5859723"/>
            <a:ext cx="1564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Collaboration</a:t>
            </a:r>
          </a:p>
        </p:txBody>
      </p:sp>
      <p:sp>
        <p:nvSpPr>
          <p:cNvPr id="9" name="矢印: 左カーブ 8">
            <a:extLst>
              <a:ext uri="{FF2B5EF4-FFF2-40B4-BE49-F238E27FC236}">
                <a16:creationId xmlns:a16="http://schemas.microsoft.com/office/drawing/2014/main" id="{360CE7E2-E11E-4A4F-9895-2AC80308AC50}"/>
              </a:ext>
            </a:extLst>
          </p:cNvPr>
          <p:cNvSpPr/>
          <p:nvPr/>
        </p:nvSpPr>
        <p:spPr>
          <a:xfrm>
            <a:off x="6938903" y="5396191"/>
            <a:ext cx="386077" cy="479549"/>
          </a:xfrm>
          <a:prstGeom prst="curvedLeft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矢印: 右カーブ 9">
            <a:extLst>
              <a:ext uri="{FF2B5EF4-FFF2-40B4-BE49-F238E27FC236}">
                <a16:creationId xmlns:a16="http://schemas.microsoft.com/office/drawing/2014/main" id="{864BD114-2685-4FD2-9414-64518E2D9598}"/>
              </a:ext>
            </a:extLst>
          </p:cNvPr>
          <p:cNvSpPr/>
          <p:nvPr/>
        </p:nvSpPr>
        <p:spPr>
          <a:xfrm>
            <a:off x="6626101" y="5211284"/>
            <a:ext cx="390948" cy="479549"/>
          </a:xfrm>
          <a:prstGeom prst="curvedRightArrow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1357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36EFC76-8025-4494-A7FB-022092E53913}"/>
              </a:ext>
            </a:extLst>
          </p:cNvPr>
          <p:cNvSpPr/>
          <p:nvPr/>
        </p:nvSpPr>
        <p:spPr>
          <a:xfrm>
            <a:off x="96253" y="824032"/>
            <a:ext cx="2675123" cy="2759477"/>
          </a:xfrm>
          <a:prstGeom prst="roundRect">
            <a:avLst>
              <a:gd name="adj" fmla="val 811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Group1</a:t>
            </a:r>
          </a:p>
          <a:p>
            <a:pPr algn="ctr"/>
            <a:endParaRPr lang="en-US" sz="2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C91151E2-6B73-4A31-A48B-F921696CD3F0}"/>
              </a:ext>
            </a:extLst>
          </p:cNvPr>
          <p:cNvSpPr/>
          <p:nvPr/>
        </p:nvSpPr>
        <p:spPr>
          <a:xfrm>
            <a:off x="1922536" y="2297886"/>
            <a:ext cx="927033" cy="1191891"/>
          </a:xfrm>
          <a:prstGeom prst="roundRect">
            <a:avLst>
              <a:gd name="adj" fmla="val 811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55" name="Arrow: Up-Down 25">
            <a:extLst>
              <a:ext uri="{FF2B5EF4-FFF2-40B4-BE49-F238E27FC236}">
                <a16:creationId xmlns:a16="http://schemas.microsoft.com/office/drawing/2014/main" id="{859393DF-C406-4E36-81EC-C9BBB0DE3E24}"/>
              </a:ext>
            </a:extLst>
          </p:cNvPr>
          <p:cNvSpPr/>
          <p:nvPr/>
        </p:nvSpPr>
        <p:spPr>
          <a:xfrm rot="13260917">
            <a:off x="6304205" y="3314220"/>
            <a:ext cx="458444" cy="1883870"/>
          </a:xfrm>
          <a:prstGeom prst="upArrow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75B8429E-89FC-49DB-A60F-414D57797523}"/>
              </a:ext>
            </a:extLst>
          </p:cNvPr>
          <p:cNvSpPr/>
          <p:nvPr/>
        </p:nvSpPr>
        <p:spPr>
          <a:xfrm>
            <a:off x="2849569" y="824032"/>
            <a:ext cx="3009117" cy="2762799"/>
          </a:xfrm>
          <a:prstGeom prst="roundRect">
            <a:avLst>
              <a:gd name="adj" fmla="val 811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Group2</a:t>
            </a: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6621971B-581B-4CAD-B6E6-E770FA48BC34}"/>
              </a:ext>
            </a:extLst>
          </p:cNvPr>
          <p:cNvSpPr/>
          <p:nvPr/>
        </p:nvSpPr>
        <p:spPr>
          <a:xfrm>
            <a:off x="2821298" y="2295991"/>
            <a:ext cx="894281" cy="1191891"/>
          </a:xfrm>
          <a:prstGeom prst="roundRect">
            <a:avLst>
              <a:gd name="adj" fmla="val 811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87E943-FECF-438D-8DA6-083AEFAA9677}"/>
              </a:ext>
            </a:extLst>
          </p:cNvPr>
          <p:cNvSpPr/>
          <p:nvPr/>
        </p:nvSpPr>
        <p:spPr>
          <a:xfrm>
            <a:off x="6286379" y="4926037"/>
            <a:ext cx="2672709" cy="1787963"/>
          </a:xfrm>
          <a:prstGeom prst="roundRect">
            <a:avLst>
              <a:gd name="adj" fmla="val 943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SPREP WMPC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DCBA0D-065D-49DE-8EE5-8A6033AD296D}"/>
              </a:ext>
            </a:extLst>
          </p:cNvPr>
          <p:cNvSpPr/>
          <p:nvPr/>
        </p:nvSpPr>
        <p:spPr>
          <a:xfrm>
            <a:off x="85629" y="4997241"/>
            <a:ext cx="2687712" cy="1739117"/>
          </a:xfrm>
          <a:prstGeom prst="roundRect">
            <a:avLst>
              <a:gd name="adj" fmla="val 4845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Micronesia Region</a:t>
            </a:r>
          </a:p>
          <a:p>
            <a:pPr algn="ctr"/>
            <a:endParaRPr lang="en-US" sz="14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CC7E1BAA-1AC4-450C-A7C3-A17D82A5E63D}"/>
              </a:ext>
            </a:extLst>
          </p:cNvPr>
          <p:cNvSpPr/>
          <p:nvPr/>
        </p:nvSpPr>
        <p:spPr>
          <a:xfrm>
            <a:off x="7325099" y="3847466"/>
            <a:ext cx="461341" cy="1078571"/>
          </a:xfrm>
          <a:prstGeom prst="upDown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Text Box 55">
            <a:extLst>
              <a:ext uri="{FF2B5EF4-FFF2-40B4-BE49-F238E27FC236}">
                <a16:creationId xmlns:a16="http://schemas.microsoft.com/office/drawing/2014/main" id="{B6628413-948E-4EF2-A5DC-1E06DBB9B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Project Team 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247E2BD5-F3F5-4F56-9EAF-4B15B02CE506}"/>
              </a:ext>
            </a:extLst>
          </p:cNvPr>
          <p:cNvSpPr/>
          <p:nvPr/>
        </p:nvSpPr>
        <p:spPr>
          <a:xfrm>
            <a:off x="6286379" y="824032"/>
            <a:ext cx="2658164" cy="2810043"/>
          </a:xfrm>
          <a:prstGeom prst="roundRect">
            <a:avLst>
              <a:gd name="adj" fmla="val 811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Project Office</a:t>
            </a:r>
          </a:p>
        </p:txBody>
      </p:sp>
      <p:sp>
        <p:nvSpPr>
          <p:cNvPr id="23" name="Arrow: Up-Down 25">
            <a:extLst>
              <a:ext uri="{FF2B5EF4-FFF2-40B4-BE49-F238E27FC236}">
                <a16:creationId xmlns:a16="http://schemas.microsoft.com/office/drawing/2014/main" id="{479F3D25-A43F-4E61-BF92-90E15BACBB4E}"/>
              </a:ext>
            </a:extLst>
          </p:cNvPr>
          <p:cNvSpPr/>
          <p:nvPr/>
        </p:nvSpPr>
        <p:spPr>
          <a:xfrm rot="10800000">
            <a:off x="3001194" y="3647404"/>
            <a:ext cx="506375" cy="1269516"/>
          </a:xfrm>
          <a:prstGeom prst="up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6332D9F9-0E46-4C8E-A45F-B286CB436023}"/>
              </a:ext>
            </a:extLst>
          </p:cNvPr>
          <p:cNvSpPr/>
          <p:nvPr/>
        </p:nvSpPr>
        <p:spPr>
          <a:xfrm>
            <a:off x="2849571" y="4997241"/>
            <a:ext cx="2842950" cy="1739118"/>
          </a:xfrm>
          <a:prstGeom prst="roundRect">
            <a:avLst>
              <a:gd name="adj" fmla="val 4845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Melanesia&amp; Polynesia</a:t>
            </a: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id="{A7D71D28-3AD2-4EAE-AE2B-97DEEC34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900" y="5519044"/>
            <a:ext cx="641440" cy="9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0CE492-3A38-476B-BA67-3596C9773AFD}"/>
              </a:ext>
            </a:extLst>
          </p:cNvPr>
          <p:cNvSpPr txBox="1"/>
          <p:nvPr/>
        </p:nvSpPr>
        <p:spPr>
          <a:xfrm>
            <a:off x="625059" y="3948899"/>
            <a:ext cx="2326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Total Inputs at Field: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1,111 </a:t>
            </a: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Days/Group1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(As of March 2019)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C1DB59B-A7A3-4463-B8E1-A40533305E8D}"/>
              </a:ext>
            </a:extLst>
          </p:cNvPr>
          <p:cNvSpPr txBox="1"/>
          <p:nvPr/>
        </p:nvSpPr>
        <p:spPr>
          <a:xfrm>
            <a:off x="3403769" y="3948782"/>
            <a:ext cx="2326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Total Inputs at Field: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1,985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Days/Group2</a:t>
            </a:r>
          </a:p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(As of March 2019)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9D094A7-1936-4121-BC22-1853BFD104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01" y="1379742"/>
            <a:ext cx="752681" cy="8482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CFE060C-E3B1-4F04-B330-81D6F8CB15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702" y="1381814"/>
            <a:ext cx="724918" cy="82800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A291C7B3-134A-40E3-A435-8824320CA4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501" y="2303987"/>
            <a:ext cx="714890" cy="901925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FD94C0C8-4350-4AFC-99D7-06A49B9E25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07" y="1381814"/>
            <a:ext cx="659353" cy="806739"/>
          </a:xfrm>
          <a:prstGeom prst="rect">
            <a:avLst/>
          </a:prstGeom>
        </p:spPr>
      </p:pic>
      <p:pic>
        <p:nvPicPr>
          <p:cNvPr id="66" name="Picture 34">
            <a:extLst>
              <a:ext uri="{FF2B5EF4-FFF2-40B4-BE49-F238E27FC236}">
                <a16:creationId xmlns:a16="http://schemas.microsoft.com/office/drawing/2014/main" id="{965FD5C3-5ADF-4091-9F7F-0D0392EE5C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297" y="2420960"/>
            <a:ext cx="761258" cy="825915"/>
          </a:xfrm>
          <a:prstGeom prst="rect">
            <a:avLst/>
          </a:prstGeom>
        </p:spPr>
      </p:pic>
      <p:pic>
        <p:nvPicPr>
          <p:cNvPr id="67" name="Picture 35">
            <a:extLst>
              <a:ext uri="{FF2B5EF4-FFF2-40B4-BE49-F238E27FC236}">
                <a16:creationId xmlns:a16="http://schemas.microsoft.com/office/drawing/2014/main" id="{777E8EB5-091C-472C-A92D-0E232FA8E8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582" y="2424895"/>
            <a:ext cx="825398" cy="800986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id="{538085BA-F316-4B28-A855-5B5DDE300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5725" y="1590900"/>
            <a:ext cx="777340" cy="74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>
            <a:extLst>
              <a:ext uri="{FF2B5EF4-FFF2-40B4-BE49-F238E27FC236}">
                <a16:creationId xmlns:a16="http://schemas.microsoft.com/office/drawing/2014/main" id="{7106B89A-9B88-42F1-AA3F-EBFA95C91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61" y="1553846"/>
            <a:ext cx="811310" cy="7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9">
            <a:extLst>
              <a:ext uri="{FF2B5EF4-FFF2-40B4-BE49-F238E27FC236}">
                <a16:creationId xmlns:a16="http://schemas.microsoft.com/office/drawing/2014/main" id="{B93601EF-FB94-48D5-8A90-50D5CA669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5474" y="1582977"/>
            <a:ext cx="772400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Arrow: Up-Down 25">
            <a:extLst>
              <a:ext uri="{FF2B5EF4-FFF2-40B4-BE49-F238E27FC236}">
                <a16:creationId xmlns:a16="http://schemas.microsoft.com/office/drawing/2014/main" id="{D255C529-DB66-4585-B945-862C92CEA32E}"/>
              </a:ext>
            </a:extLst>
          </p:cNvPr>
          <p:cNvSpPr/>
          <p:nvPr/>
        </p:nvSpPr>
        <p:spPr>
          <a:xfrm rot="10800000">
            <a:off x="241399" y="3656521"/>
            <a:ext cx="506375" cy="1269516"/>
          </a:xfrm>
          <a:prstGeom prst="upArrow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80542E9-69CD-44EF-A079-F830F4B551A0}"/>
              </a:ext>
            </a:extLst>
          </p:cNvPr>
          <p:cNvSpPr/>
          <p:nvPr/>
        </p:nvSpPr>
        <p:spPr>
          <a:xfrm>
            <a:off x="85629" y="3305061"/>
            <a:ext cx="5773057" cy="56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anchor="ctr" anchorCtr="0">
            <a:no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Visit and Stay Assigned Countries for several weeks</a:t>
            </a:r>
            <a:endParaRPr kumimoji="1" lang="ja-JP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2634576-9470-4DB1-B061-5B1B17444B61}"/>
              </a:ext>
            </a:extLst>
          </p:cNvPr>
          <p:cNvSpPr/>
          <p:nvPr/>
        </p:nvSpPr>
        <p:spPr>
          <a:xfrm>
            <a:off x="6271833" y="3277409"/>
            <a:ext cx="2687255" cy="5700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Stationed in SA</a:t>
            </a:r>
            <a:endParaRPr kumimoji="1" lang="ja-JP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4" name="Arrow: Up-Down 26">
            <a:extLst>
              <a:ext uri="{FF2B5EF4-FFF2-40B4-BE49-F238E27FC236}">
                <a16:creationId xmlns:a16="http://schemas.microsoft.com/office/drawing/2014/main" id="{33C9B1B1-9382-4A6D-8BC8-8797D23CF38B}"/>
              </a:ext>
            </a:extLst>
          </p:cNvPr>
          <p:cNvSpPr/>
          <p:nvPr/>
        </p:nvSpPr>
        <p:spPr>
          <a:xfrm rot="5400000">
            <a:off x="5783560" y="774903"/>
            <a:ext cx="563399" cy="693949"/>
          </a:xfrm>
          <a:prstGeom prst="upDownArrow">
            <a:avLst>
              <a:gd name="adj1" fmla="val 39702"/>
              <a:gd name="adj2" fmla="val 22917"/>
            </a:avLst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A4D67C-6674-4013-816C-EF1F11887F8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607" y="1381814"/>
            <a:ext cx="745602" cy="8161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5329FF5-04ED-4634-9C11-BDF454ED596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64" y="1379742"/>
            <a:ext cx="802838" cy="840708"/>
          </a:xfrm>
          <a:prstGeom prst="rect">
            <a:avLst/>
          </a:prstGeom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D194133C-3984-4F00-8FA9-D31334F22546}"/>
              </a:ext>
            </a:extLst>
          </p:cNvPr>
          <p:cNvSpPr/>
          <p:nvPr/>
        </p:nvSpPr>
        <p:spPr>
          <a:xfrm>
            <a:off x="7765368" y="3961790"/>
            <a:ext cx="1356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Information</a:t>
            </a:r>
          </a:p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sharing on daily bases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09D9E34-1393-4D3D-8985-2C5F2AAFC0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396" y="2317416"/>
            <a:ext cx="681694" cy="85211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80AC29C-087E-4DB5-AD8B-DDF97B545AF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366" y="1379742"/>
            <a:ext cx="715619" cy="839597"/>
          </a:xfrm>
          <a:prstGeom prst="rect">
            <a:avLst/>
          </a:prstGeom>
        </p:spPr>
      </p:pic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E9D1E23-7E6F-41FD-AB7B-EF5090BB2B53}"/>
              </a:ext>
            </a:extLst>
          </p:cNvPr>
          <p:cNvSpPr/>
          <p:nvPr/>
        </p:nvSpPr>
        <p:spPr>
          <a:xfrm>
            <a:off x="6339961" y="4332145"/>
            <a:ext cx="848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Visit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BE4DA8A-49F4-4099-A275-29A8A0D7714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247" y="2280813"/>
            <a:ext cx="775835" cy="87140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7E3447E-FD18-4855-B918-230B88B35F3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00" y="2282089"/>
            <a:ext cx="791728" cy="87140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7EFE682-3A7D-4F1E-A035-3572D298152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489" y="1381814"/>
            <a:ext cx="715620" cy="806739"/>
          </a:xfrm>
          <a:prstGeom prst="rect">
            <a:avLst/>
          </a:prstGeom>
        </p:spPr>
      </p:pic>
      <p:pic>
        <p:nvPicPr>
          <p:cNvPr id="57" name="Picture 11">
            <a:extLst>
              <a:ext uri="{FF2B5EF4-FFF2-40B4-BE49-F238E27FC236}">
                <a16:creationId xmlns:a16="http://schemas.microsoft.com/office/drawing/2014/main" id="{318E7815-3FA8-4E6A-B772-A6C722884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4008" y="2417422"/>
            <a:ext cx="722974" cy="79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DCD8F7C-CA65-49B9-AA2E-ABDA7F7708D0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528" y="2317416"/>
            <a:ext cx="782509" cy="888557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7B2F9589-9E4E-46E8-8D9C-DAB62EE9563A}"/>
              </a:ext>
            </a:extLst>
          </p:cNvPr>
          <p:cNvSpPr/>
          <p:nvPr/>
        </p:nvSpPr>
        <p:spPr>
          <a:xfrm>
            <a:off x="3261840" y="5867525"/>
            <a:ext cx="1931923" cy="34545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Project Director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25B0EE7-13DA-4852-8362-03DFF9841330}"/>
              </a:ext>
            </a:extLst>
          </p:cNvPr>
          <p:cNvSpPr/>
          <p:nvPr/>
        </p:nvSpPr>
        <p:spPr>
          <a:xfrm>
            <a:off x="3266661" y="6260507"/>
            <a:ext cx="1931923" cy="34545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Project Manager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7563C770-4657-40FB-8446-16EDA0AA7BDB}"/>
              </a:ext>
            </a:extLst>
          </p:cNvPr>
          <p:cNvSpPr/>
          <p:nvPr/>
        </p:nvSpPr>
        <p:spPr>
          <a:xfrm>
            <a:off x="512226" y="5874428"/>
            <a:ext cx="187005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Project Director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E49ABABA-7639-47DB-8828-B3EC8C9878B9}"/>
              </a:ext>
            </a:extLst>
          </p:cNvPr>
          <p:cNvSpPr/>
          <p:nvPr/>
        </p:nvSpPr>
        <p:spPr>
          <a:xfrm>
            <a:off x="497797" y="6267410"/>
            <a:ext cx="187005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Project Manager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90D1290-CE51-4AD3-B0D4-45821B050777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972" y="2379848"/>
            <a:ext cx="763529" cy="871125"/>
          </a:xfrm>
          <a:prstGeom prst="rect">
            <a:avLst/>
          </a:prstGeom>
        </p:spPr>
      </p:pic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296CDE6E-D4BD-464C-9E63-29939E7E3EDD}"/>
              </a:ext>
            </a:extLst>
          </p:cNvPr>
          <p:cNvSpPr/>
          <p:nvPr/>
        </p:nvSpPr>
        <p:spPr>
          <a:xfrm>
            <a:off x="6494351" y="1234300"/>
            <a:ext cx="2342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Chief: Miyata Nobuaki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69DCA4E-0B62-4CD3-9C61-FF8DFA0BEFB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1232" y="2347498"/>
            <a:ext cx="716349" cy="900557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AC96CF6-01AD-4DB9-ADF5-47621862EE70}"/>
              </a:ext>
            </a:extLst>
          </p:cNvPr>
          <p:cNvSpPr txBox="1"/>
          <p:nvPr/>
        </p:nvSpPr>
        <p:spPr>
          <a:xfrm>
            <a:off x="69700" y="3320727"/>
            <a:ext cx="8978047" cy="568686"/>
          </a:xfrm>
          <a:prstGeom prst="rect">
            <a:avLst/>
          </a:prstGeom>
          <a:solidFill>
            <a:srgbClr val="FFC000">
              <a:alpha val="88000"/>
            </a:srgbClr>
          </a:solidFill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/>
                </a:solidFill>
              </a:rPr>
              <a:t>“DO IT YOURSELF” Approach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D565433-4DF6-4804-8D68-DE44C6C5790E}"/>
              </a:ext>
            </a:extLst>
          </p:cNvPr>
          <p:cNvSpPr txBox="1"/>
          <p:nvPr/>
        </p:nvSpPr>
        <p:spPr>
          <a:xfrm>
            <a:off x="836561" y="1969485"/>
            <a:ext cx="1237121" cy="5107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COACH</a:t>
            </a:r>
            <a:endParaRPr kumimoji="1" lang="ja-JP" altLang="en-US" sz="24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351DC93-EA59-4CAA-95E7-0C5266315BAB}"/>
              </a:ext>
            </a:extLst>
          </p:cNvPr>
          <p:cNvSpPr txBox="1"/>
          <p:nvPr/>
        </p:nvSpPr>
        <p:spPr>
          <a:xfrm>
            <a:off x="3761925" y="1987111"/>
            <a:ext cx="1237121" cy="5107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COACH</a:t>
            </a:r>
            <a:endParaRPr kumimoji="1" lang="ja-JP" altLang="en-US" sz="2400" b="1" dirty="0"/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id="{4A96FF34-05CB-4A1B-BDC1-B9B737C44F03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861" y="5403172"/>
            <a:ext cx="445862" cy="278634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C4EB5200-8E45-4BCC-A5E2-F75291E491DD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467" y="5403172"/>
            <a:ext cx="445862" cy="278634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38A1C4C9-CCBC-4E53-AADF-BCF8ACC80A3A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063" y="5403172"/>
            <a:ext cx="445862" cy="278634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FE4D8472-FC00-4172-806F-73BB6337897A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659" y="5403172"/>
            <a:ext cx="445862" cy="278634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CB0161B4-F215-47FE-B36F-C27BB7A3DD5B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265" y="5403172"/>
            <a:ext cx="445862" cy="278634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78B5DF27-6824-41EC-A9A8-8C3330448293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669" y="5403172"/>
            <a:ext cx="445862" cy="278634"/>
          </a:xfrm>
          <a:prstGeom prst="rect">
            <a:avLst/>
          </a:prstGeom>
        </p:spPr>
      </p:pic>
      <p:pic>
        <p:nvPicPr>
          <p:cNvPr id="81" name="Picture 2" descr="Marshall Islands flag">
            <a:extLst>
              <a:ext uri="{FF2B5EF4-FFF2-40B4-BE49-F238E27FC236}">
                <a16:creationId xmlns:a16="http://schemas.microsoft.com/office/drawing/2014/main" id="{899D6760-F449-43D8-9825-63EB1C44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108" y="5413062"/>
            <a:ext cx="559116" cy="274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FSM flag">
            <a:extLst>
              <a:ext uri="{FF2B5EF4-FFF2-40B4-BE49-F238E27FC236}">
                <a16:creationId xmlns:a16="http://schemas.microsoft.com/office/drawing/2014/main" id="{E338082C-934F-4F40-9785-0D32883C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4490" y="5413062"/>
            <a:ext cx="559116" cy="274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Palau flag">
            <a:extLst>
              <a:ext uri="{FF2B5EF4-FFF2-40B4-BE49-F238E27FC236}">
                <a16:creationId xmlns:a16="http://schemas.microsoft.com/office/drawing/2014/main" id="{1E26C3D8-F9AB-4D9E-A05A-7C9ED98E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81" y="5413062"/>
            <a:ext cx="477097" cy="2784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3F6D8E7-85F1-424E-B89D-AAAB6FA50E16}"/>
              </a:ext>
            </a:extLst>
          </p:cNvPr>
          <p:cNvSpPr txBox="1"/>
          <p:nvPr/>
        </p:nvSpPr>
        <p:spPr>
          <a:xfrm>
            <a:off x="2120892" y="5626238"/>
            <a:ext cx="1237121" cy="510778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PLAYER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446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ACA0BAF-9040-44F7-ACAD-A2CC2EF90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622" y="648274"/>
            <a:ext cx="752681" cy="8482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D4DB6C6-2DDD-4AA7-906D-FA62CC487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904" y="657373"/>
            <a:ext cx="802838" cy="8407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93E5A7C-FC93-4E1E-A3BE-E09E18F0B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666" y="657145"/>
            <a:ext cx="715619" cy="83959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84BB531-EE52-419C-9EE6-684A035136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706" y="646037"/>
            <a:ext cx="775835" cy="96898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93052D0-102D-4EBF-BE93-BED7D6C5BE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648" y="657145"/>
            <a:ext cx="838695" cy="92309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66179"/>
              </p:ext>
            </p:extLst>
          </p:nvPr>
        </p:nvGraphicFramePr>
        <p:xfrm>
          <a:off x="159096" y="1453418"/>
          <a:ext cx="8822349" cy="528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522847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900333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7928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13906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Submission of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New NSWMS (2017-2026) and its action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baseline survey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Organize series of discussions among stakeholders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NSWMS and its action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10598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Promotion of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good practice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Compile and share case studies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Accept Tuvalu officials to share lessons learnt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12675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Waste collection improvement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 </a:t>
                      </a:r>
                      <a:r>
                        <a:rPr kumimoji="1" lang="en-US" altLang="ja-JP" sz="1800" b="0" i="0" u="none" strike="noStrike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Babeldaob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Island and Koror State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baseline survey in BBI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Prepare specification of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 collection system in details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  <a:tr h="118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Smooth transition from current landfill to new landfill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Develop 3D drawing of M-dock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Advice on contract work for berm extension of M-dock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69500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096" y="777375"/>
            <a:ext cx="6297287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Palau</a:t>
            </a:r>
          </a:p>
        </p:txBody>
      </p:sp>
      <p:pic>
        <p:nvPicPr>
          <p:cNvPr id="20" name="Picture 6" descr="Palau flag">
            <a:extLst>
              <a:ext uri="{FF2B5EF4-FFF2-40B4-BE49-F238E27FC236}">
                <a16:creationId xmlns:a16="http://schemas.microsoft.com/office/drawing/2014/main" id="{672FBE00-A6AD-4FA3-9B07-CC16FFC9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96" y="812728"/>
            <a:ext cx="965428" cy="5494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5">
            <a:extLst>
              <a:ext uri="{FF2B5EF4-FFF2-40B4-BE49-F238E27FC236}">
                <a16:creationId xmlns:a16="http://schemas.microsoft.com/office/drawing/2014/main" id="{C87DA545-A9E0-43BB-9D51-E836A427B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246468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C413CA2-A8AD-4099-867B-3B73A444EF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26" y="1926274"/>
            <a:ext cx="4552174" cy="31733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E30EA04-24AE-4642-9607-285621556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826" y="1926274"/>
            <a:ext cx="4552174" cy="314762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E2ECAA-7E2C-4DA0-BC85-21C7362B226F}"/>
              </a:ext>
            </a:extLst>
          </p:cNvPr>
          <p:cNvSpPr/>
          <p:nvPr/>
        </p:nvSpPr>
        <p:spPr>
          <a:xfrm>
            <a:off x="2958417" y="5084306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latin typeface="Verdana" panose="020B0604030504040204" pitchFamily="34" charset="0"/>
                <a:ea typeface="Verdana" panose="020B0604030504040204" pitchFamily="34" charset="0"/>
              </a:rPr>
              <a:t>Berm extension of M-dock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17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8251ECC-50D3-4FC9-9DCE-1CA241B99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622" y="648274"/>
            <a:ext cx="752681" cy="8482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9BC93F8-1459-4518-98D3-81F28A77D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904" y="657373"/>
            <a:ext cx="802838" cy="84070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F580240-8520-4563-98EB-FF7A32F040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666" y="657145"/>
            <a:ext cx="715619" cy="83959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4437A50-D696-4E74-9098-ADD08571D7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706" y="646037"/>
            <a:ext cx="775835" cy="96898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BA8C095-6FF7-4AD8-B920-4BA05FAC0F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648" y="657145"/>
            <a:ext cx="838695" cy="92309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743131"/>
              </p:ext>
            </p:extLst>
          </p:nvPr>
        </p:nvGraphicFramePr>
        <p:xfrm>
          <a:off x="159095" y="1453418"/>
          <a:ext cx="8734647" cy="520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137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7746510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491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State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973553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(National)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b="1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Drive formulation of SWMS for each state by DECCEM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through</a:t>
                      </a: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kumimoji="1" lang="en-US" altLang="ja-JP" sz="1800" b="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series of inter-state workshop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Compile/ share good practice in 4 states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973553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Yap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endParaRPr kumimoji="1" lang="en-US" altLang="ja-JP" sz="18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</a:t>
                      </a:r>
                      <a:r>
                        <a:rPr kumimoji="1" lang="en-US" altLang="ja-JP" sz="1800" b="1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SSWMS of Yap </a:t>
                      </a: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(based on baseline survey)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Expand waste collection service beyond Colonia </a:t>
                      </a: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through pilot project.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877500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Kosrae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</a:t>
                      </a:r>
                      <a:r>
                        <a:rPr kumimoji="1" lang="en-US" altLang="ja-JP" sz="1800" b="1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SSWMS of Kosrae </a:t>
                      </a: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(based on baseline survey)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Commence Inter-Municipal Collection 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  <a:tr h="973553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Chuuk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</a:t>
                      </a:r>
                      <a:r>
                        <a:rPr kumimoji="1" lang="en-US" altLang="ja-JP" sz="1800" b="1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SSWMS of Chuuk</a:t>
                      </a: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(based on baseline survey)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survey, law amendment and facility procurement support to </a:t>
                      </a:r>
                      <a:r>
                        <a:rPr kumimoji="1" lang="en-US" altLang="ja-JP" sz="1800" b="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commence operation of CDL in Chuuk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57455"/>
                  </a:ext>
                </a:extLst>
              </a:tr>
              <a:tr h="973553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Pohnpei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</a:t>
                      </a:r>
                      <a:r>
                        <a:rPr kumimoji="1" lang="en-US" altLang="ja-JP" sz="1800" b="1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SSWMS of Pohnpei </a:t>
                      </a: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(based on baseline survey)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b="0" u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survey and facility procurement support to </a:t>
                      </a:r>
                      <a:r>
                        <a:rPr kumimoji="1" lang="en-US" altLang="ja-JP" sz="1800" b="0" u="none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improve current practice of CDL in Pohnpei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612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165" y="777817"/>
            <a:ext cx="3457835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FSM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40051C-F534-42B7-90B5-8B2DAB8215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59096" y="836730"/>
            <a:ext cx="952044" cy="501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 Box 55">
            <a:extLst>
              <a:ext uri="{FF2B5EF4-FFF2-40B4-BE49-F238E27FC236}">
                <a16:creationId xmlns:a16="http://schemas.microsoft.com/office/drawing/2014/main" id="{8D732ADD-7A4B-4788-8B4F-BEAA06EDE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659502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852C08B-6ACE-4AE6-8AA2-46D024F4E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1" r="12047"/>
          <a:stretch/>
        </p:blipFill>
        <p:spPr>
          <a:xfrm>
            <a:off x="114300" y="860779"/>
            <a:ext cx="4245285" cy="59464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FC79F24-7BB4-4D4D-A775-7603A9B902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885" y="848079"/>
            <a:ext cx="4519075" cy="362232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8458E8-0255-4BB6-AEF6-DA7840F77DDD}"/>
              </a:ext>
            </a:extLst>
          </p:cNvPr>
          <p:cNvSpPr txBox="1"/>
          <p:nvPr/>
        </p:nvSpPr>
        <p:spPr>
          <a:xfrm>
            <a:off x="172957" y="386414"/>
            <a:ext cx="133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Yap State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B0EAC7-35D1-4F67-81E4-99C95A0D6B94}"/>
              </a:ext>
            </a:extLst>
          </p:cNvPr>
          <p:cNvSpPr txBox="1"/>
          <p:nvPr/>
        </p:nvSpPr>
        <p:spPr>
          <a:xfrm>
            <a:off x="4441276" y="386413"/>
            <a:ext cx="1730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Kosrae State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7573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ACA0BAF-9040-44F7-ACAD-A2CC2EF90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622" y="648274"/>
            <a:ext cx="752681" cy="8482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D4DB6C6-2DDD-4AA7-906D-FA62CC487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904" y="657373"/>
            <a:ext cx="802838" cy="8407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93E5A7C-FC93-4E1E-A3BE-E09E18F0B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666" y="657145"/>
            <a:ext cx="715619" cy="83959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84BB531-EE52-419C-9EE6-684A035136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706" y="646037"/>
            <a:ext cx="775835" cy="96898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93052D0-102D-4EBF-BE93-BED7D6C5BE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648" y="657145"/>
            <a:ext cx="838695" cy="92309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E19A53-AED0-492B-9B8B-F5D4C27C6D44}"/>
              </a:ext>
            </a:extLst>
          </p:cNvPr>
          <p:cNvGrpSpPr/>
          <p:nvPr/>
        </p:nvGrpSpPr>
        <p:grpSpPr>
          <a:xfrm>
            <a:off x="-3458" y="-1"/>
            <a:ext cx="9153162" cy="721454"/>
            <a:chOff x="-3458" y="-1"/>
            <a:chExt cx="9153162" cy="721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635E9CF-0B98-40AF-A170-C8CBDFECD7FC}"/>
                </a:ext>
              </a:extLst>
            </p:cNvPr>
            <p:cNvSpPr/>
            <p:nvPr/>
          </p:nvSpPr>
          <p:spPr>
            <a:xfrm flipV="1">
              <a:off x="5704" y="0"/>
              <a:ext cx="9144000" cy="7214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17B79">
                    <a:alpha val="14000"/>
                  </a:srgbClr>
                </a:gs>
                <a:gs pos="100000">
                  <a:srgbClr val="006EBD">
                    <a:alpha val="43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21D38131-12A3-477E-A83B-BF3BE06F49BE}"/>
                </a:ext>
              </a:extLst>
            </p:cNvPr>
            <p:cNvSpPr/>
            <p:nvPr/>
          </p:nvSpPr>
          <p:spPr>
            <a:xfrm flipV="1">
              <a:off x="-3458" y="-1"/>
              <a:ext cx="9147458" cy="657374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51000">
                  <a:srgbClr val="017B79">
                    <a:alpha val="49000"/>
                  </a:srgbClr>
                </a:gs>
                <a:gs pos="87000">
                  <a:schemeClr val="accent1">
                    <a:lumMod val="89000"/>
                    <a:lumOff val="11000"/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F28067C-8CAE-464C-BF26-2B8EE3EBA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783483"/>
              </p:ext>
            </p:extLst>
          </p:nvPr>
        </p:nvGraphicFramePr>
        <p:xfrm>
          <a:off x="159096" y="1453416"/>
          <a:ext cx="8822349" cy="5236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9">
                  <a:extLst>
                    <a:ext uri="{9D8B030D-6E8A-4147-A177-3AD203B41FA5}">
                      <a16:colId xmlns:a16="http://schemas.microsoft.com/office/drawing/2014/main" val="1230420107"/>
                    </a:ext>
                  </a:extLst>
                </a:gridCol>
                <a:gridCol w="3667226">
                  <a:extLst>
                    <a:ext uri="{9D8B030D-6E8A-4147-A177-3AD203B41FA5}">
                      <a16:colId xmlns:a16="http://schemas.microsoft.com/office/drawing/2014/main" val="3394065448"/>
                    </a:ext>
                  </a:extLst>
                </a:gridCol>
                <a:gridCol w="4755954">
                  <a:extLst>
                    <a:ext uri="{9D8B030D-6E8A-4147-A177-3AD203B41FA5}">
                      <a16:colId xmlns:a16="http://schemas.microsoft.com/office/drawing/2014/main" val="2847817367"/>
                    </a:ext>
                  </a:extLst>
                </a:gridCol>
              </a:tblGrid>
              <a:tr h="39826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Output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Example of Key Activities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76408"/>
                  </a:ext>
                </a:extLst>
              </a:tr>
              <a:tr h="18419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Official Approval of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policy documents </a:t>
                      </a: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regarding SWM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Conduct baseline survey in Majuro and Ebeye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SWM Plan for Majuro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SWM Plan for Ebeye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National WM Strategy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2812"/>
                  </a:ext>
                </a:extLst>
              </a:tr>
              <a:tr h="6871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Promotion of </a:t>
                      </a:r>
                      <a:r>
                        <a:rPr kumimoji="1" lang="en-US" altLang="ja-JP" sz="1800" b="1" i="0" u="sng" strike="noStrike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good practice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Compile and share case studies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62354"/>
                  </a:ext>
                </a:extLst>
              </a:tr>
              <a:tr h="16031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1" i="0" u="sng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Enhancement of CDL mechanism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Formulate/amend laws and regulations at National level to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commence CDL 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(Aug.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On-site training for officials of Recycling Center on CDL operation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98110"/>
                  </a:ext>
                </a:extLst>
              </a:tr>
              <a:tr h="705580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Others: technical advise on operating disposal site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Develop 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3D drawings for life periods estimation and operation planning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01044"/>
                  </a:ext>
                </a:extLst>
              </a:tr>
            </a:tbl>
          </a:graphicData>
        </a:graphic>
      </p:graphicFrame>
      <p:sp>
        <p:nvSpPr>
          <p:cNvPr id="8" name="Text Box 55">
            <a:extLst>
              <a:ext uri="{FF2B5EF4-FFF2-40B4-BE49-F238E27FC236}">
                <a16:creationId xmlns:a16="http://schemas.microsoft.com/office/drawing/2014/main" id="{D5EC62E3-E6C4-4F99-B4E2-CC0B5627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096" y="777375"/>
            <a:ext cx="6297287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RMI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731145-6F60-42C9-A2EE-DC124EB6DA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59096" y="793784"/>
            <a:ext cx="1080000" cy="56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 Box 55">
            <a:extLst>
              <a:ext uri="{FF2B5EF4-FFF2-40B4-BE49-F238E27FC236}">
                <a16:creationId xmlns:a16="http://schemas.microsoft.com/office/drawing/2014/main" id="{015C8122-8427-456D-9F60-26F1DB7A5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" y="56365"/>
            <a:ext cx="8525068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50" charset="-128"/>
              </a:rPr>
              <a:t>Key Activities under the Bilateral Project</a:t>
            </a:r>
          </a:p>
        </p:txBody>
      </p:sp>
    </p:spTree>
    <p:extLst>
      <p:ext uri="{BB962C8B-B14F-4D97-AF65-F5344CB8AC3E}">
        <p14:creationId xmlns:p14="http://schemas.microsoft.com/office/powerpoint/2010/main" val="38643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20009</TotalTime>
  <Words>1791</Words>
  <Application>Microsoft Office PowerPoint</Application>
  <PresentationFormat>画面に合わせる (4:3)</PresentationFormat>
  <Paragraphs>293</Paragraphs>
  <Slides>28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0" baseType="lpstr">
      <vt:lpstr>ＭＳ ゴシック</vt:lpstr>
      <vt:lpstr>Myriad Pro</vt:lpstr>
      <vt:lpstr>メイリオ</vt:lpstr>
      <vt:lpstr>游ゴシック</vt:lpstr>
      <vt:lpstr>游明朝</vt:lpstr>
      <vt:lpstr>Arial</vt:lpstr>
      <vt:lpstr>Calibri</vt:lpstr>
      <vt:lpstr>Calibri Light</vt:lpstr>
      <vt:lpstr>Segoe UI Semibold</vt:lpstr>
      <vt:lpstr>Verdana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Mayu Nomura</dc:creator>
  <cp:lastModifiedBy>Mayu Nomura</cp:lastModifiedBy>
  <cp:revision>590</cp:revision>
  <cp:lastPrinted>2019-09-03T18:45:51Z</cp:lastPrinted>
  <dcterms:created xsi:type="dcterms:W3CDTF">2019-06-23T22:20:09Z</dcterms:created>
  <dcterms:modified xsi:type="dcterms:W3CDTF">2020-02-09T19:54:09Z</dcterms:modified>
</cp:coreProperties>
</file>