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73" r:id="rId6"/>
    <p:sldId id="260" r:id="rId7"/>
    <p:sldId id="261" r:id="rId8"/>
    <p:sldId id="263" r:id="rId9"/>
    <p:sldId id="262" r:id="rId10"/>
    <p:sldId id="264" r:id="rId11"/>
    <p:sldId id="265" r:id="rId12"/>
    <p:sldId id="266" r:id="rId13"/>
    <p:sldId id="267" r:id="rId14"/>
    <p:sldId id="268" r:id="rId15"/>
    <p:sldId id="269" r:id="rId16"/>
    <p:sldId id="270" r:id="rId17"/>
    <p:sldId id="272" r:id="rId18"/>
  </p:sldIdLst>
  <p:sldSz cx="12192000" cy="6858000"/>
  <p:notesSz cx="6858000" cy="9144000"/>
  <p:defaultTextStyle>
    <a:defPPr>
      <a:defRPr lang="en-T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3" d="100"/>
          <a:sy n="83" d="100"/>
        </p:scale>
        <p:origin x="68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A4F78-71F6-40D7-80A7-CA639E86E804}" type="datetimeFigureOut">
              <a:rPr lang="en-TV" smtClean="0"/>
              <a:t>08/02/2020</a:t>
            </a:fld>
            <a:endParaRPr lang="en-T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3AF98-1B61-4351-A6EC-8DFCD9BDDD40}" type="slidenum">
              <a:rPr lang="en-TV" smtClean="0"/>
              <a:t>‹#›</a:t>
            </a:fld>
            <a:endParaRPr lang="en-TV"/>
          </a:p>
        </p:txBody>
      </p:sp>
    </p:spTree>
    <p:extLst>
      <p:ext uri="{BB962C8B-B14F-4D97-AF65-F5344CB8AC3E}">
        <p14:creationId xmlns:p14="http://schemas.microsoft.com/office/powerpoint/2010/main" val="40628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3D7D6-FE81-4685-A25D-B542571A0E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V"/>
          </a:p>
        </p:txBody>
      </p:sp>
      <p:sp>
        <p:nvSpPr>
          <p:cNvPr id="3" name="Subtitle 2">
            <a:extLst>
              <a:ext uri="{FF2B5EF4-FFF2-40B4-BE49-F238E27FC236}">
                <a16:creationId xmlns:a16="http://schemas.microsoft.com/office/drawing/2014/main" id="{E51FA80A-B235-4C02-9837-395EED701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V"/>
          </a:p>
        </p:txBody>
      </p:sp>
      <p:sp>
        <p:nvSpPr>
          <p:cNvPr id="4" name="Date Placeholder 3">
            <a:extLst>
              <a:ext uri="{FF2B5EF4-FFF2-40B4-BE49-F238E27FC236}">
                <a16:creationId xmlns:a16="http://schemas.microsoft.com/office/drawing/2014/main" id="{F2EDBCF3-3AA5-4237-AE6A-85FD0E75E6E1}"/>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5" name="Footer Placeholder 4">
            <a:extLst>
              <a:ext uri="{FF2B5EF4-FFF2-40B4-BE49-F238E27FC236}">
                <a16:creationId xmlns:a16="http://schemas.microsoft.com/office/drawing/2014/main" id="{43DA8A83-0304-472D-AE03-E1AC08B700CD}"/>
              </a:ext>
            </a:extLst>
          </p:cNvPr>
          <p:cNvSpPr>
            <a:spLocks noGrp="1"/>
          </p:cNvSpPr>
          <p:nvPr>
            <p:ph type="ftr" sz="quarter" idx="11"/>
          </p:nvPr>
        </p:nvSpPr>
        <p:spPr/>
        <p:txBody>
          <a:bodyPr/>
          <a:lstStyle/>
          <a:p>
            <a:endParaRPr lang="en-TV"/>
          </a:p>
        </p:txBody>
      </p:sp>
      <p:sp>
        <p:nvSpPr>
          <p:cNvPr id="6" name="Slide Number Placeholder 5">
            <a:extLst>
              <a:ext uri="{FF2B5EF4-FFF2-40B4-BE49-F238E27FC236}">
                <a16:creationId xmlns:a16="http://schemas.microsoft.com/office/drawing/2014/main" id="{22FFC57A-C715-4E34-81E5-B5D6FD3F14BD}"/>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277221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4C24-AB4F-4007-B073-982D2C9AB683}"/>
              </a:ext>
            </a:extLst>
          </p:cNvPr>
          <p:cNvSpPr>
            <a:spLocks noGrp="1"/>
          </p:cNvSpPr>
          <p:nvPr>
            <p:ph type="title"/>
          </p:nvPr>
        </p:nvSpPr>
        <p:spPr/>
        <p:txBody>
          <a:bodyPr/>
          <a:lstStyle/>
          <a:p>
            <a:r>
              <a:rPr lang="en-US"/>
              <a:t>Click to edit Master title style</a:t>
            </a:r>
            <a:endParaRPr lang="en-TV"/>
          </a:p>
        </p:txBody>
      </p:sp>
      <p:sp>
        <p:nvSpPr>
          <p:cNvPr id="3" name="Vertical Text Placeholder 2">
            <a:extLst>
              <a:ext uri="{FF2B5EF4-FFF2-40B4-BE49-F238E27FC236}">
                <a16:creationId xmlns:a16="http://schemas.microsoft.com/office/drawing/2014/main" id="{04D0DA7E-2E0B-4F08-8B02-0853F28FB7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4" name="Date Placeholder 3">
            <a:extLst>
              <a:ext uri="{FF2B5EF4-FFF2-40B4-BE49-F238E27FC236}">
                <a16:creationId xmlns:a16="http://schemas.microsoft.com/office/drawing/2014/main" id="{918B17A6-07F9-48D1-AEBF-1E114AB5AA0B}"/>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5" name="Footer Placeholder 4">
            <a:extLst>
              <a:ext uri="{FF2B5EF4-FFF2-40B4-BE49-F238E27FC236}">
                <a16:creationId xmlns:a16="http://schemas.microsoft.com/office/drawing/2014/main" id="{5E3F4149-8FA9-48EF-A900-82823C4F24BE}"/>
              </a:ext>
            </a:extLst>
          </p:cNvPr>
          <p:cNvSpPr>
            <a:spLocks noGrp="1"/>
          </p:cNvSpPr>
          <p:nvPr>
            <p:ph type="ftr" sz="quarter" idx="11"/>
          </p:nvPr>
        </p:nvSpPr>
        <p:spPr/>
        <p:txBody>
          <a:bodyPr/>
          <a:lstStyle/>
          <a:p>
            <a:endParaRPr lang="en-TV"/>
          </a:p>
        </p:txBody>
      </p:sp>
      <p:sp>
        <p:nvSpPr>
          <p:cNvPr id="6" name="Slide Number Placeholder 5">
            <a:extLst>
              <a:ext uri="{FF2B5EF4-FFF2-40B4-BE49-F238E27FC236}">
                <a16:creationId xmlns:a16="http://schemas.microsoft.com/office/drawing/2014/main" id="{22FF3B69-3629-4296-8A05-FFE23A7FB6F3}"/>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369100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00B0E0-3A95-4407-A9AD-9B304063B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V"/>
          </a:p>
        </p:txBody>
      </p:sp>
      <p:sp>
        <p:nvSpPr>
          <p:cNvPr id="3" name="Vertical Text Placeholder 2">
            <a:extLst>
              <a:ext uri="{FF2B5EF4-FFF2-40B4-BE49-F238E27FC236}">
                <a16:creationId xmlns:a16="http://schemas.microsoft.com/office/drawing/2014/main" id="{672A81B1-F0F9-43EE-9D0A-2DC8B34AE6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4" name="Date Placeholder 3">
            <a:extLst>
              <a:ext uri="{FF2B5EF4-FFF2-40B4-BE49-F238E27FC236}">
                <a16:creationId xmlns:a16="http://schemas.microsoft.com/office/drawing/2014/main" id="{5899DD5F-5843-43AD-BD7A-C8B4C65BFC39}"/>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5" name="Footer Placeholder 4">
            <a:extLst>
              <a:ext uri="{FF2B5EF4-FFF2-40B4-BE49-F238E27FC236}">
                <a16:creationId xmlns:a16="http://schemas.microsoft.com/office/drawing/2014/main" id="{B83647E4-07F0-472C-A53E-13A02D9BFD4A}"/>
              </a:ext>
            </a:extLst>
          </p:cNvPr>
          <p:cNvSpPr>
            <a:spLocks noGrp="1"/>
          </p:cNvSpPr>
          <p:nvPr>
            <p:ph type="ftr" sz="quarter" idx="11"/>
          </p:nvPr>
        </p:nvSpPr>
        <p:spPr/>
        <p:txBody>
          <a:bodyPr/>
          <a:lstStyle/>
          <a:p>
            <a:endParaRPr lang="en-TV"/>
          </a:p>
        </p:txBody>
      </p:sp>
      <p:sp>
        <p:nvSpPr>
          <p:cNvPr id="6" name="Slide Number Placeholder 5">
            <a:extLst>
              <a:ext uri="{FF2B5EF4-FFF2-40B4-BE49-F238E27FC236}">
                <a16:creationId xmlns:a16="http://schemas.microsoft.com/office/drawing/2014/main" id="{55A3EC81-5B71-4131-ACBF-C5E88B9439A3}"/>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91853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6AAF-2194-4454-8F61-58C7DB46C97A}"/>
              </a:ext>
            </a:extLst>
          </p:cNvPr>
          <p:cNvSpPr>
            <a:spLocks noGrp="1"/>
          </p:cNvSpPr>
          <p:nvPr>
            <p:ph type="title"/>
          </p:nvPr>
        </p:nvSpPr>
        <p:spPr/>
        <p:txBody>
          <a:bodyPr/>
          <a:lstStyle/>
          <a:p>
            <a:r>
              <a:rPr lang="en-US"/>
              <a:t>Click to edit Master title style</a:t>
            </a:r>
            <a:endParaRPr lang="en-TV"/>
          </a:p>
        </p:txBody>
      </p:sp>
      <p:sp>
        <p:nvSpPr>
          <p:cNvPr id="3" name="Content Placeholder 2">
            <a:extLst>
              <a:ext uri="{FF2B5EF4-FFF2-40B4-BE49-F238E27FC236}">
                <a16:creationId xmlns:a16="http://schemas.microsoft.com/office/drawing/2014/main" id="{F6DC4C23-5C19-4710-B928-CE8BD6E75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4" name="Date Placeholder 3">
            <a:extLst>
              <a:ext uri="{FF2B5EF4-FFF2-40B4-BE49-F238E27FC236}">
                <a16:creationId xmlns:a16="http://schemas.microsoft.com/office/drawing/2014/main" id="{C05B1B3A-1960-49A0-975D-D166B3CA8BEF}"/>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5" name="Footer Placeholder 4">
            <a:extLst>
              <a:ext uri="{FF2B5EF4-FFF2-40B4-BE49-F238E27FC236}">
                <a16:creationId xmlns:a16="http://schemas.microsoft.com/office/drawing/2014/main" id="{A032E352-BA88-4EFB-B2A3-99CED0F7EA42}"/>
              </a:ext>
            </a:extLst>
          </p:cNvPr>
          <p:cNvSpPr>
            <a:spLocks noGrp="1"/>
          </p:cNvSpPr>
          <p:nvPr>
            <p:ph type="ftr" sz="quarter" idx="11"/>
          </p:nvPr>
        </p:nvSpPr>
        <p:spPr/>
        <p:txBody>
          <a:bodyPr/>
          <a:lstStyle/>
          <a:p>
            <a:endParaRPr lang="en-TV"/>
          </a:p>
        </p:txBody>
      </p:sp>
      <p:sp>
        <p:nvSpPr>
          <p:cNvPr id="6" name="Slide Number Placeholder 5">
            <a:extLst>
              <a:ext uri="{FF2B5EF4-FFF2-40B4-BE49-F238E27FC236}">
                <a16:creationId xmlns:a16="http://schemas.microsoft.com/office/drawing/2014/main" id="{F0AF4A60-120E-48AF-8195-A5DB23538695}"/>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393343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D51CD-793A-4C41-AA52-77173058F9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V"/>
          </a:p>
        </p:txBody>
      </p:sp>
      <p:sp>
        <p:nvSpPr>
          <p:cNvPr id="3" name="Text Placeholder 2">
            <a:extLst>
              <a:ext uri="{FF2B5EF4-FFF2-40B4-BE49-F238E27FC236}">
                <a16:creationId xmlns:a16="http://schemas.microsoft.com/office/drawing/2014/main" id="{A81D5B2B-0EA5-4488-AC10-00B732AAA1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6B3DFC-1DB8-4EEC-9839-3F34AC73EBC8}"/>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5" name="Footer Placeholder 4">
            <a:extLst>
              <a:ext uri="{FF2B5EF4-FFF2-40B4-BE49-F238E27FC236}">
                <a16:creationId xmlns:a16="http://schemas.microsoft.com/office/drawing/2014/main" id="{954A7AFB-D87E-475C-84A3-A3CDA10257B3}"/>
              </a:ext>
            </a:extLst>
          </p:cNvPr>
          <p:cNvSpPr>
            <a:spLocks noGrp="1"/>
          </p:cNvSpPr>
          <p:nvPr>
            <p:ph type="ftr" sz="quarter" idx="11"/>
          </p:nvPr>
        </p:nvSpPr>
        <p:spPr/>
        <p:txBody>
          <a:bodyPr/>
          <a:lstStyle/>
          <a:p>
            <a:endParaRPr lang="en-TV"/>
          </a:p>
        </p:txBody>
      </p:sp>
      <p:sp>
        <p:nvSpPr>
          <p:cNvPr id="6" name="Slide Number Placeholder 5">
            <a:extLst>
              <a:ext uri="{FF2B5EF4-FFF2-40B4-BE49-F238E27FC236}">
                <a16:creationId xmlns:a16="http://schemas.microsoft.com/office/drawing/2014/main" id="{EE8C1515-AC21-4020-95C3-B3153B87B66D}"/>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238480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5FDA-46E2-4F46-B128-97399D29E418}"/>
              </a:ext>
            </a:extLst>
          </p:cNvPr>
          <p:cNvSpPr>
            <a:spLocks noGrp="1"/>
          </p:cNvSpPr>
          <p:nvPr>
            <p:ph type="title"/>
          </p:nvPr>
        </p:nvSpPr>
        <p:spPr/>
        <p:txBody>
          <a:bodyPr/>
          <a:lstStyle/>
          <a:p>
            <a:r>
              <a:rPr lang="en-US"/>
              <a:t>Click to edit Master title style</a:t>
            </a:r>
            <a:endParaRPr lang="en-TV"/>
          </a:p>
        </p:txBody>
      </p:sp>
      <p:sp>
        <p:nvSpPr>
          <p:cNvPr id="3" name="Content Placeholder 2">
            <a:extLst>
              <a:ext uri="{FF2B5EF4-FFF2-40B4-BE49-F238E27FC236}">
                <a16:creationId xmlns:a16="http://schemas.microsoft.com/office/drawing/2014/main" id="{88930AF0-2831-4CBC-954B-1BA9A2E3D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4" name="Content Placeholder 3">
            <a:extLst>
              <a:ext uri="{FF2B5EF4-FFF2-40B4-BE49-F238E27FC236}">
                <a16:creationId xmlns:a16="http://schemas.microsoft.com/office/drawing/2014/main" id="{03883A43-07F3-46EA-BBC7-B32A29DF84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5" name="Date Placeholder 4">
            <a:extLst>
              <a:ext uri="{FF2B5EF4-FFF2-40B4-BE49-F238E27FC236}">
                <a16:creationId xmlns:a16="http://schemas.microsoft.com/office/drawing/2014/main" id="{69CF5CE4-1B77-4411-A0E5-95C94438858E}"/>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6" name="Footer Placeholder 5">
            <a:extLst>
              <a:ext uri="{FF2B5EF4-FFF2-40B4-BE49-F238E27FC236}">
                <a16:creationId xmlns:a16="http://schemas.microsoft.com/office/drawing/2014/main" id="{38BCCCFA-6CE6-4766-8FA6-D4F17235C98E}"/>
              </a:ext>
            </a:extLst>
          </p:cNvPr>
          <p:cNvSpPr>
            <a:spLocks noGrp="1"/>
          </p:cNvSpPr>
          <p:nvPr>
            <p:ph type="ftr" sz="quarter" idx="11"/>
          </p:nvPr>
        </p:nvSpPr>
        <p:spPr/>
        <p:txBody>
          <a:bodyPr/>
          <a:lstStyle/>
          <a:p>
            <a:endParaRPr lang="en-TV"/>
          </a:p>
        </p:txBody>
      </p:sp>
      <p:sp>
        <p:nvSpPr>
          <p:cNvPr id="7" name="Slide Number Placeholder 6">
            <a:extLst>
              <a:ext uri="{FF2B5EF4-FFF2-40B4-BE49-F238E27FC236}">
                <a16:creationId xmlns:a16="http://schemas.microsoft.com/office/drawing/2014/main" id="{AD76B8E0-D91D-42A7-BC48-8C9F8AFD1242}"/>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177033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C6AB9-439E-4CE0-A174-F5874EC7AC29}"/>
              </a:ext>
            </a:extLst>
          </p:cNvPr>
          <p:cNvSpPr>
            <a:spLocks noGrp="1"/>
          </p:cNvSpPr>
          <p:nvPr>
            <p:ph type="title"/>
          </p:nvPr>
        </p:nvSpPr>
        <p:spPr>
          <a:xfrm>
            <a:off x="839788" y="365125"/>
            <a:ext cx="10515600" cy="1325563"/>
          </a:xfrm>
        </p:spPr>
        <p:txBody>
          <a:bodyPr/>
          <a:lstStyle/>
          <a:p>
            <a:r>
              <a:rPr lang="en-US"/>
              <a:t>Click to edit Master title style</a:t>
            </a:r>
            <a:endParaRPr lang="en-TV"/>
          </a:p>
        </p:txBody>
      </p:sp>
      <p:sp>
        <p:nvSpPr>
          <p:cNvPr id="3" name="Text Placeholder 2">
            <a:extLst>
              <a:ext uri="{FF2B5EF4-FFF2-40B4-BE49-F238E27FC236}">
                <a16:creationId xmlns:a16="http://schemas.microsoft.com/office/drawing/2014/main" id="{D06AF3CE-8C83-464A-9AA9-9E42C82D8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B0EB7-7957-4A27-833C-B7AE438BBC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5" name="Text Placeholder 4">
            <a:extLst>
              <a:ext uri="{FF2B5EF4-FFF2-40B4-BE49-F238E27FC236}">
                <a16:creationId xmlns:a16="http://schemas.microsoft.com/office/drawing/2014/main" id="{890A8C0A-5D15-4B55-BED3-4EE0AF874C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363EC-E993-40D4-9E13-AA7AEA5D3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7" name="Date Placeholder 6">
            <a:extLst>
              <a:ext uri="{FF2B5EF4-FFF2-40B4-BE49-F238E27FC236}">
                <a16:creationId xmlns:a16="http://schemas.microsoft.com/office/drawing/2014/main" id="{3BEE50D2-6C28-4E23-896B-1C7B434D555D}"/>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8" name="Footer Placeholder 7">
            <a:extLst>
              <a:ext uri="{FF2B5EF4-FFF2-40B4-BE49-F238E27FC236}">
                <a16:creationId xmlns:a16="http://schemas.microsoft.com/office/drawing/2014/main" id="{BC053E70-F9A9-4F7E-A7F7-DE52B706433B}"/>
              </a:ext>
            </a:extLst>
          </p:cNvPr>
          <p:cNvSpPr>
            <a:spLocks noGrp="1"/>
          </p:cNvSpPr>
          <p:nvPr>
            <p:ph type="ftr" sz="quarter" idx="11"/>
          </p:nvPr>
        </p:nvSpPr>
        <p:spPr/>
        <p:txBody>
          <a:bodyPr/>
          <a:lstStyle/>
          <a:p>
            <a:endParaRPr lang="en-TV"/>
          </a:p>
        </p:txBody>
      </p:sp>
      <p:sp>
        <p:nvSpPr>
          <p:cNvPr id="9" name="Slide Number Placeholder 8">
            <a:extLst>
              <a:ext uri="{FF2B5EF4-FFF2-40B4-BE49-F238E27FC236}">
                <a16:creationId xmlns:a16="http://schemas.microsoft.com/office/drawing/2014/main" id="{ED47E043-D9DE-4D82-B0AF-8D0A5AF48469}"/>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665268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2342-C452-4A96-AC7B-A08F8D4611FA}"/>
              </a:ext>
            </a:extLst>
          </p:cNvPr>
          <p:cNvSpPr>
            <a:spLocks noGrp="1"/>
          </p:cNvSpPr>
          <p:nvPr>
            <p:ph type="title"/>
          </p:nvPr>
        </p:nvSpPr>
        <p:spPr/>
        <p:txBody>
          <a:bodyPr/>
          <a:lstStyle/>
          <a:p>
            <a:r>
              <a:rPr lang="en-US"/>
              <a:t>Click to edit Master title style</a:t>
            </a:r>
            <a:endParaRPr lang="en-TV"/>
          </a:p>
        </p:txBody>
      </p:sp>
      <p:sp>
        <p:nvSpPr>
          <p:cNvPr id="3" name="Date Placeholder 2">
            <a:extLst>
              <a:ext uri="{FF2B5EF4-FFF2-40B4-BE49-F238E27FC236}">
                <a16:creationId xmlns:a16="http://schemas.microsoft.com/office/drawing/2014/main" id="{2CD0E4F4-5087-459A-AF66-D9E23F83BC5E}"/>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4" name="Footer Placeholder 3">
            <a:extLst>
              <a:ext uri="{FF2B5EF4-FFF2-40B4-BE49-F238E27FC236}">
                <a16:creationId xmlns:a16="http://schemas.microsoft.com/office/drawing/2014/main" id="{DC127FB5-DFAA-429B-AD60-32DE87986DCC}"/>
              </a:ext>
            </a:extLst>
          </p:cNvPr>
          <p:cNvSpPr>
            <a:spLocks noGrp="1"/>
          </p:cNvSpPr>
          <p:nvPr>
            <p:ph type="ftr" sz="quarter" idx="11"/>
          </p:nvPr>
        </p:nvSpPr>
        <p:spPr/>
        <p:txBody>
          <a:bodyPr/>
          <a:lstStyle/>
          <a:p>
            <a:endParaRPr lang="en-TV"/>
          </a:p>
        </p:txBody>
      </p:sp>
      <p:sp>
        <p:nvSpPr>
          <p:cNvPr id="5" name="Slide Number Placeholder 4">
            <a:extLst>
              <a:ext uri="{FF2B5EF4-FFF2-40B4-BE49-F238E27FC236}">
                <a16:creationId xmlns:a16="http://schemas.microsoft.com/office/drawing/2014/main" id="{77D1D399-C279-4542-9374-DCF589500470}"/>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3188796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7B817F-5F36-45EE-AC39-542BD90A9E74}"/>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3" name="Footer Placeholder 2">
            <a:extLst>
              <a:ext uri="{FF2B5EF4-FFF2-40B4-BE49-F238E27FC236}">
                <a16:creationId xmlns:a16="http://schemas.microsoft.com/office/drawing/2014/main" id="{49A53757-53F3-416C-967E-0F33BD9296DE}"/>
              </a:ext>
            </a:extLst>
          </p:cNvPr>
          <p:cNvSpPr>
            <a:spLocks noGrp="1"/>
          </p:cNvSpPr>
          <p:nvPr>
            <p:ph type="ftr" sz="quarter" idx="11"/>
          </p:nvPr>
        </p:nvSpPr>
        <p:spPr/>
        <p:txBody>
          <a:bodyPr/>
          <a:lstStyle/>
          <a:p>
            <a:endParaRPr lang="en-TV"/>
          </a:p>
        </p:txBody>
      </p:sp>
      <p:sp>
        <p:nvSpPr>
          <p:cNvPr id="4" name="Slide Number Placeholder 3">
            <a:extLst>
              <a:ext uri="{FF2B5EF4-FFF2-40B4-BE49-F238E27FC236}">
                <a16:creationId xmlns:a16="http://schemas.microsoft.com/office/drawing/2014/main" id="{052BF56E-93AF-4F87-805E-917E3B7D5C53}"/>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277370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BF65-57E6-45F4-98DD-560A19482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V"/>
          </a:p>
        </p:txBody>
      </p:sp>
      <p:sp>
        <p:nvSpPr>
          <p:cNvPr id="3" name="Content Placeholder 2">
            <a:extLst>
              <a:ext uri="{FF2B5EF4-FFF2-40B4-BE49-F238E27FC236}">
                <a16:creationId xmlns:a16="http://schemas.microsoft.com/office/drawing/2014/main" id="{8B62DCA3-C0C9-4BCA-BD14-9D9DF06997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4" name="Text Placeholder 3">
            <a:extLst>
              <a:ext uri="{FF2B5EF4-FFF2-40B4-BE49-F238E27FC236}">
                <a16:creationId xmlns:a16="http://schemas.microsoft.com/office/drawing/2014/main" id="{5DECBE6B-E032-46B4-A929-14D55011C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FEF19-E261-4F22-BDA4-810A32EB3C06}"/>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6" name="Footer Placeholder 5">
            <a:extLst>
              <a:ext uri="{FF2B5EF4-FFF2-40B4-BE49-F238E27FC236}">
                <a16:creationId xmlns:a16="http://schemas.microsoft.com/office/drawing/2014/main" id="{C07DD114-2B3C-4458-900C-9832AB08D753}"/>
              </a:ext>
            </a:extLst>
          </p:cNvPr>
          <p:cNvSpPr>
            <a:spLocks noGrp="1"/>
          </p:cNvSpPr>
          <p:nvPr>
            <p:ph type="ftr" sz="quarter" idx="11"/>
          </p:nvPr>
        </p:nvSpPr>
        <p:spPr/>
        <p:txBody>
          <a:bodyPr/>
          <a:lstStyle/>
          <a:p>
            <a:endParaRPr lang="en-TV"/>
          </a:p>
        </p:txBody>
      </p:sp>
      <p:sp>
        <p:nvSpPr>
          <p:cNvPr id="7" name="Slide Number Placeholder 6">
            <a:extLst>
              <a:ext uri="{FF2B5EF4-FFF2-40B4-BE49-F238E27FC236}">
                <a16:creationId xmlns:a16="http://schemas.microsoft.com/office/drawing/2014/main" id="{48E4A396-F107-4BA7-9EDF-CBF5B5398508}"/>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9872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A6F5-C919-4D98-854B-3BDB703C9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V"/>
          </a:p>
        </p:txBody>
      </p:sp>
      <p:sp>
        <p:nvSpPr>
          <p:cNvPr id="3" name="Picture Placeholder 2">
            <a:extLst>
              <a:ext uri="{FF2B5EF4-FFF2-40B4-BE49-F238E27FC236}">
                <a16:creationId xmlns:a16="http://schemas.microsoft.com/office/drawing/2014/main" id="{79E2CE8E-2205-49E0-ACAF-C5C42CF6B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V"/>
          </a:p>
        </p:txBody>
      </p:sp>
      <p:sp>
        <p:nvSpPr>
          <p:cNvPr id="4" name="Text Placeholder 3">
            <a:extLst>
              <a:ext uri="{FF2B5EF4-FFF2-40B4-BE49-F238E27FC236}">
                <a16:creationId xmlns:a16="http://schemas.microsoft.com/office/drawing/2014/main" id="{AB6CA313-71BB-4C39-8180-DCD9526CC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68D99-2867-46C6-84B9-97A1B905A9A7}"/>
              </a:ext>
            </a:extLst>
          </p:cNvPr>
          <p:cNvSpPr>
            <a:spLocks noGrp="1"/>
          </p:cNvSpPr>
          <p:nvPr>
            <p:ph type="dt" sz="half" idx="10"/>
          </p:nvPr>
        </p:nvSpPr>
        <p:spPr/>
        <p:txBody>
          <a:bodyPr/>
          <a:lstStyle/>
          <a:p>
            <a:fld id="{E3417A21-8BC0-4F77-9066-BFFB3CC2F41B}" type="datetimeFigureOut">
              <a:rPr lang="en-TV" smtClean="0"/>
              <a:t>08/02/2020</a:t>
            </a:fld>
            <a:endParaRPr lang="en-TV"/>
          </a:p>
        </p:txBody>
      </p:sp>
      <p:sp>
        <p:nvSpPr>
          <p:cNvPr id="6" name="Footer Placeholder 5">
            <a:extLst>
              <a:ext uri="{FF2B5EF4-FFF2-40B4-BE49-F238E27FC236}">
                <a16:creationId xmlns:a16="http://schemas.microsoft.com/office/drawing/2014/main" id="{05A7844D-A53C-48B7-B80A-775C83095B0A}"/>
              </a:ext>
            </a:extLst>
          </p:cNvPr>
          <p:cNvSpPr>
            <a:spLocks noGrp="1"/>
          </p:cNvSpPr>
          <p:nvPr>
            <p:ph type="ftr" sz="quarter" idx="11"/>
          </p:nvPr>
        </p:nvSpPr>
        <p:spPr/>
        <p:txBody>
          <a:bodyPr/>
          <a:lstStyle/>
          <a:p>
            <a:endParaRPr lang="en-TV"/>
          </a:p>
        </p:txBody>
      </p:sp>
      <p:sp>
        <p:nvSpPr>
          <p:cNvPr id="7" name="Slide Number Placeholder 6">
            <a:extLst>
              <a:ext uri="{FF2B5EF4-FFF2-40B4-BE49-F238E27FC236}">
                <a16:creationId xmlns:a16="http://schemas.microsoft.com/office/drawing/2014/main" id="{A0507BF6-AB3A-4981-8B4E-60FAAB7F3FEC}"/>
              </a:ext>
            </a:extLst>
          </p:cNvPr>
          <p:cNvSpPr>
            <a:spLocks noGrp="1"/>
          </p:cNvSpPr>
          <p:nvPr>
            <p:ph type="sldNum" sz="quarter" idx="12"/>
          </p:nvPr>
        </p:nvSpPr>
        <p:spPr/>
        <p:txBody>
          <a:bodyPr/>
          <a:lstStyle/>
          <a:p>
            <a:fld id="{8056D662-678F-413E-923C-15D14F7C4AB4}" type="slidenum">
              <a:rPr lang="en-TV" smtClean="0"/>
              <a:t>‹#›</a:t>
            </a:fld>
            <a:endParaRPr lang="en-TV"/>
          </a:p>
        </p:txBody>
      </p:sp>
    </p:spTree>
    <p:extLst>
      <p:ext uri="{BB962C8B-B14F-4D97-AF65-F5344CB8AC3E}">
        <p14:creationId xmlns:p14="http://schemas.microsoft.com/office/powerpoint/2010/main" val="3689980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11CD3-7719-4C52-8D15-98715BC21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V"/>
          </a:p>
        </p:txBody>
      </p:sp>
      <p:sp>
        <p:nvSpPr>
          <p:cNvPr id="3" name="Text Placeholder 2">
            <a:extLst>
              <a:ext uri="{FF2B5EF4-FFF2-40B4-BE49-F238E27FC236}">
                <a16:creationId xmlns:a16="http://schemas.microsoft.com/office/drawing/2014/main" id="{6EEDF857-83DC-4E98-8D9C-F16C773FD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V"/>
          </a:p>
        </p:txBody>
      </p:sp>
      <p:sp>
        <p:nvSpPr>
          <p:cNvPr id="4" name="Date Placeholder 3">
            <a:extLst>
              <a:ext uri="{FF2B5EF4-FFF2-40B4-BE49-F238E27FC236}">
                <a16:creationId xmlns:a16="http://schemas.microsoft.com/office/drawing/2014/main" id="{A023F3F9-18E1-42CA-B350-C74344303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17A21-8BC0-4F77-9066-BFFB3CC2F41B}" type="datetimeFigureOut">
              <a:rPr lang="en-TV" smtClean="0"/>
              <a:t>08/02/2020</a:t>
            </a:fld>
            <a:endParaRPr lang="en-TV"/>
          </a:p>
        </p:txBody>
      </p:sp>
      <p:sp>
        <p:nvSpPr>
          <p:cNvPr id="5" name="Footer Placeholder 4">
            <a:extLst>
              <a:ext uri="{FF2B5EF4-FFF2-40B4-BE49-F238E27FC236}">
                <a16:creationId xmlns:a16="http://schemas.microsoft.com/office/drawing/2014/main" id="{8178DF47-1B54-430F-BBE8-74B099243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V"/>
          </a:p>
        </p:txBody>
      </p:sp>
      <p:sp>
        <p:nvSpPr>
          <p:cNvPr id="6" name="Slide Number Placeholder 5">
            <a:extLst>
              <a:ext uri="{FF2B5EF4-FFF2-40B4-BE49-F238E27FC236}">
                <a16:creationId xmlns:a16="http://schemas.microsoft.com/office/drawing/2014/main" id="{96F36F33-9934-4851-92A7-2D2C45B2E1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6D662-678F-413E-923C-15D14F7C4AB4}" type="slidenum">
              <a:rPr lang="en-TV" smtClean="0"/>
              <a:t>‹#›</a:t>
            </a:fld>
            <a:endParaRPr lang="en-TV"/>
          </a:p>
        </p:txBody>
      </p:sp>
    </p:spTree>
    <p:extLst>
      <p:ext uri="{BB962C8B-B14F-4D97-AF65-F5344CB8AC3E}">
        <p14:creationId xmlns:p14="http://schemas.microsoft.com/office/powerpoint/2010/main" val="3862117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jp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jpg"/><Relationship Id="rId7"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4.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19" name="TextBox 18">
            <a:extLst>
              <a:ext uri="{FF2B5EF4-FFF2-40B4-BE49-F238E27FC236}">
                <a16:creationId xmlns:a16="http://schemas.microsoft.com/office/drawing/2014/main" id="{18D684A7-98D3-4075-84B3-0FCE34FF8975}"/>
              </a:ext>
            </a:extLst>
          </p:cNvPr>
          <p:cNvSpPr txBox="1"/>
          <p:nvPr/>
        </p:nvSpPr>
        <p:spPr>
          <a:xfrm>
            <a:off x="3845230" y="2221432"/>
            <a:ext cx="4255062" cy="3231654"/>
          </a:xfrm>
          <a:prstGeom prst="rect">
            <a:avLst/>
          </a:prstGeom>
          <a:noFill/>
        </p:spPr>
        <p:txBody>
          <a:bodyPr wrap="square" rtlCol="0">
            <a:spAutoFit/>
          </a:bodyPr>
          <a:lstStyle/>
          <a:p>
            <a:r>
              <a:rPr lang="en-US" sz="3600" b="1" dirty="0">
                <a:solidFill>
                  <a:schemeClr val="accent4">
                    <a:lumMod val="75000"/>
                  </a:schemeClr>
                </a:solidFill>
              </a:rPr>
              <a:t>Country Presentation</a:t>
            </a:r>
          </a:p>
          <a:p>
            <a:pPr algn="ctr"/>
            <a:r>
              <a:rPr lang="en-US" sz="2400" b="1" dirty="0">
                <a:solidFill>
                  <a:schemeClr val="accent5">
                    <a:lumMod val="75000"/>
                  </a:schemeClr>
                </a:solidFill>
                <a:effectLst>
                  <a:outerShdw blurRad="38100" dist="38100" dir="2700000" algn="tl">
                    <a:srgbClr val="000000">
                      <a:alpha val="43137"/>
                    </a:srgbClr>
                  </a:outerShdw>
                </a:effectLst>
                <a:latin typeface="Candara Light" panose="020E0502030303020204" pitchFamily="34" charset="0"/>
              </a:rPr>
              <a:t>Tuvalu</a:t>
            </a:r>
          </a:p>
          <a:p>
            <a:pPr algn="ctr"/>
            <a:endParaRPr lang="en-US" sz="2400" b="1" dirty="0">
              <a:solidFill>
                <a:schemeClr val="accent5">
                  <a:lumMod val="75000"/>
                </a:schemeClr>
              </a:solidFill>
              <a:effectLst>
                <a:outerShdw blurRad="38100" dist="38100" dir="2700000" algn="tl">
                  <a:srgbClr val="000000">
                    <a:alpha val="43137"/>
                  </a:srgbClr>
                </a:outerShdw>
              </a:effectLst>
              <a:latin typeface="Candara Light" panose="020E0502030303020204" pitchFamily="34" charset="0"/>
            </a:endParaRPr>
          </a:p>
          <a:p>
            <a:pPr algn="ctr"/>
            <a:endParaRPr lang="en-US" sz="2400" b="1" dirty="0">
              <a:solidFill>
                <a:schemeClr val="accent5">
                  <a:lumMod val="75000"/>
                </a:schemeClr>
              </a:solidFill>
              <a:effectLst>
                <a:outerShdw blurRad="38100" dist="38100" dir="2700000" algn="tl">
                  <a:srgbClr val="000000">
                    <a:alpha val="43137"/>
                  </a:srgbClr>
                </a:outerShdw>
              </a:effectLst>
              <a:latin typeface="Candara Light" panose="020E0502030303020204" pitchFamily="34" charset="0"/>
            </a:endParaRPr>
          </a:p>
          <a:p>
            <a:pPr algn="ctr"/>
            <a:endParaRPr lang="en-US" sz="2400" b="1" dirty="0">
              <a:solidFill>
                <a:schemeClr val="accent5">
                  <a:lumMod val="75000"/>
                </a:schemeClr>
              </a:solidFill>
              <a:effectLst>
                <a:outerShdw blurRad="38100" dist="38100" dir="2700000" algn="tl">
                  <a:srgbClr val="000000">
                    <a:alpha val="43137"/>
                  </a:srgbClr>
                </a:outerShdw>
              </a:effectLst>
              <a:latin typeface="Candara Light" panose="020E0502030303020204" pitchFamily="34" charset="0"/>
            </a:endParaRPr>
          </a:p>
          <a:p>
            <a:pPr algn="ctr"/>
            <a:endParaRPr lang="en-US" sz="1200" b="1" dirty="0">
              <a:solidFill>
                <a:schemeClr val="bg2">
                  <a:lumMod val="50000"/>
                </a:schemeClr>
              </a:solidFill>
              <a:latin typeface="Calibri Light" panose="020F0302020204030204" pitchFamily="34" charset="0"/>
              <a:cs typeface="Calibri Light" panose="020F0302020204030204" pitchFamily="34" charset="0"/>
            </a:endParaRPr>
          </a:p>
          <a:p>
            <a:pPr algn="ctr"/>
            <a:endParaRPr lang="en-US" sz="1200" b="1" dirty="0">
              <a:solidFill>
                <a:schemeClr val="bg2">
                  <a:lumMod val="50000"/>
                </a:schemeClr>
              </a:solidFill>
              <a:latin typeface="Calibri Light" panose="020F0302020204030204" pitchFamily="34" charset="0"/>
              <a:cs typeface="Calibri Light" panose="020F0302020204030204" pitchFamily="34" charset="0"/>
            </a:endParaRPr>
          </a:p>
          <a:p>
            <a:pPr algn="ctr"/>
            <a:endParaRPr lang="en-US" sz="1200" b="1" dirty="0">
              <a:solidFill>
                <a:schemeClr val="bg2">
                  <a:lumMod val="50000"/>
                </a:schemeClr>
              </a:solidFill>
              <a:latin typeface="Calibri Light" panose="020F0302020204030204" pitchFamily="34" charset="0"/>
              <a:cs typeface="Calibri Light" panose="020F0302020204030204" pitchFamily="34" charset="0"/>
            </a:endParaRPr>
          </a:p>
          <a:p>
            <a:pPr algn="ctr"/>
            <a:endParaRPr lang="en-US" sz="1200" b="1" dirty="0">
              <a:solidFill>
                <a:schemeClr val="accent1">
                  <a:lumMod val="60000"/>
                  <a:lumOff val="40000"/>
                </a:schemeClr>
              </a:solidFill>
              <a:latin typeface="Calibri Light" panose="020F0302020204030204" pitchFamily="34" charset="0"/>
              <a:cs typeface="Calibri Light" panose="020F0302020204030204" pitchFamily="34" charset="0"/>
            </a:endParaRPr>
          </a:p>
          <a:p>
            <a:pPr algn="ctr"/>
            <a:r>
              <a:rPr lang="en-US" sz="1200" b="1" dirty="0">
                <a:solidFill>
                  <a:schemeClr val="accent1">
                    <a:lumMod val="60000"/>
                    <a:lumOff val="40000"/>
                  </a:schemeClr>
                </a:solidFill>
                <a:latin typeface="Calibri Light" panose="020F0302020204030204" pitchFamily="34" charset="0"/>
                <a:cs typeface="Calibri Light" panose="020F0302020204030204" pitchFamily="34" charset="0"/>
              </a:rPr>
              <a:t>Walter P. Kaua</a:t>
            </a:r>
          </a:p>
          <a:p>
            <a:pPr algn="ctr"/>
            <a:r>
              <a:rPr lang="en-US" sz="1200" b="1" dirty="0">
                <a:solidFill>
                  <a:schemeClr val="bg2">
                    <a:lumMod val="50000"/>
                  </a:schemeClr>
                </a:solidFill>
                <a:latin typeface="Calibri Light" panose="020F0302020204030204" pitchFamily="34" charset="0"/>
                <a:cs typeface="Calibri Light" panose="020F0302020204030204" pitchFamily="34" charset="0"/>
              </a:rPr>
              <a:t>DEPARTMENT OF WASTE MANAGEMENT  </a:t>
            </a:r>
            <a:endParaRPr lang="en-TV" sz="1200" b="1" dirty="0">
              <a:solidFill>
                <a:schemeClr val="bg2">
                  <a:lumMod val="50000"/>
                </a:schemeClr>
              </a:solidFill>
              <a:latin typeface="Calibri Light" panose="020F0302020204030204"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Tree>
    <p:extLst>
      <p:ext uri="{BB962C8B-B14F-4D97-AF65-F5344CB8AC3E}">
        <p14:creationId xmlns:p14="http://schemas.microsoft.com/office/powerpoint/2010/main" val="4035389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2895274"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Recyclables </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93451"/>
            <a:ext cx="6930610" cy="1477328"/>
          </a:xfrm>
          <a:prstGeom prst="rect">
            <a:avLst/>
          </a:prstGeom>
          <a:noFill/>
        </p:spPr>
        <p:txBody>
          <a:bodyPr wrap="square" rtlCol="0">
            <a:spAutoFit/>
          </a:bodyPr>
          <a:lstStyle/>
          <a:p>
            <a:r>
              <a:rPr lang="en-US" b="1" i="1" dirty="0"/>
              <a:t>Volume</a:t>
            </a:r>
            <a:r>
              <a:rPr lang="en-US" dirty="0"/>
              <a:t> : Aluminum cans and plastics bottles (1 container) </a:t>
            </a:r>
          </a:p>
          <a:p>
            <a:r>
              <a:rPr lang="en-US" b="1" i="1" dirty="0"/>
              <a:t>Collection</a:t>
            </a:r>
            <a:r>
              <a:rPr lang="en-US" dirty="0"/>
              <a:t> : Daily collection provided</a:t>
            </a:r>
          </a:p>
          <a:p>
            <a:r>
              <a:rPr lang="en-US" b="1" i="1" dirty="0"/>
              <a:t>Storage</a:t>
            </a:r>
            <a:r>
              <a:rPr lang="en-US" dirty="0"/>
              <a:t> : Funafuti Transfer and Recycling Station (Recovered) </a:t>
            </a:r>
          </a:p>
          <a:p>
            <a:r>
              <a:rPr lang="en-US" b="1" i="1" dirty="0"/>
              <a:t>Recycling</a:t>
            </a:r>
            <a:r>
              <a:rPr lang="en-US" dirty="0"/>
              <a:t> :  Few potential markets has been identified</a:t>
            </a:r>
          </a:p>
          <a:p>
            <a:endParaRPr lang="en-US" dirty="0"/>
          </a:p>
        </p:txBody>
      </p:sp>
      <p:pic>
        <p:nvPicPr>
          <p:cNvPr id="8" name="Picture 7">
            <a:extLst>
              <a:ext uri="{FF2B5EF4-FFF2-40B4-BE49-F238E27FC236}">
                <a16:creationId xmlns:a16="http://schemas.microsoft.com/office/drawing/2014/main" id="{2FE62199-CC4F-4A64-8338-280BFF4C22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52719">
            <a:off x="9590809" y="1008496"/>
            <a:ext cx="2098964" cy="1574223"/>
          </a:xfrm>
          <a:prstGeom prst="rect">
            <a:avLst/>
          </a:prstGeom>
          <a:effectLst>
            <a:softEdge rad="63500"/>
          </a:effectLst>
        </p:spPr>
      </p:pic>
      <p:pic>
        <p:nvPicPr>
          <p:cNvPr id="19" name="Picture 18">
            <a:extLst>
              <a:ext uri="{FF2B5EF4-FFF2-40B4-BE49-F238E27FC236}">
                <a16:creationId xmlns:a16="http://schemas.microsoft.com/office/drawing/2014/main" id="{C04289FF-5C76-4BEE-AF27-3B685467BDB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7891" y="4329861"/>
            <a:ext cx="2786091" cy="2049838"/>
          </a:xfrm>
          <a:prstGeom prst="rect">
            <a:avLst/>
          </a:prstGeom>
          <a:noFill/>
          <a:ln>
            <a:noFill/>
          </a:ln>
          <a:effectLst>
            <a:softEdge rad="63500"/>
          </a:effectLst>
        </p:spPr>
      </p:pic>
      <p:pic>
        <p:nvPicPr>
          <p:cNvPr id="6" name="Picture 5">
            <a:extLst>
              <a:ext uri="{FF2B5EF4-FFF2-40B4-BE49-F238E27FC236}">
                <a16:creationId xmlns:a16="http://schemas.microsoft.com/office/drawing/2014/main" id="{ED33636F-B839-45DD-80C7-8109D69C0B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53330">
            <a:off x="9589136" y="3180136"/>
            <a:ext cx="2074718" cy="2766291"/>
          </a:xfrm>
          <a:prstGeom prst="rect">
            <a:avLst/>
          </a:prstGeom>
          <a:effectLst>
            <a:softEdge rad="63500"/>
          </a:effectLst>
        </p:spPr>
      </p:pic>
      <p:pic>
        <p:nvPicPr>
          <p:cNvPr id="9" name="Picture 8">
            <a:extLst>
              <a:ext uri="{FF2B5EF4-FFF2-40B4-BE49-F238E27FC236}">
                <a16:creationId xmlns:a16="http://schemas.microsoft.com/office/drawing/2014/main" id="{A59CEC85-3C09-41B1-8A24-3924B4EE21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4896" y="4221110"/>
            <a:ext cx="1769918" cy="2359891"/>
          </a:xfrm>
          <a:prstGeom prst="rect">
            <a:avLst/>
          </a:prstGeom>
          <a:effectLst>
            <a:softEdge rad="63500"/>
          </a:effectLst>
        </p:spPr>
      </p:pic>
    </p:spTree>
    <p:extLst>
      <p:ext uri="{BB962C8B-B14F-4D97-AF65-F5344CB8AC3E}">
        <p14:creationId xmlns:p14="http://schemas.microsoft.com/office/powerpoint/2010/main" val="444735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2895274"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Bulky waste </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52236"/>
            <a:ext cx="6930610" cy="2308324"/>
          </a:xfrm>
          <a:prstGeom prst="rect">
            <a:avLst/>
          </a:prstGeom>
          <a:noFill/>
        </p:spPr>
        <p:txBody>
          <a:bodyPr wrap="square" rtlCol="0">
            <a:spAutoFit/>
          </a:bodyPr>
          <a:lstStyle/>
          <a:p>
            <a:r>
              <a:rPr lang="en-US" b="1" i="1" dirty="0"/>
              <a:t>Volume</a:t>
            </a:r>
            <a:r>
              <a:rPr lang="en-US" dirty="0"/>
              <a:t> : 150m³ of bulky waste at the landfill </a:t>
            </a:r>
          </a:p>
          <a:p>
            <a:r>
              <a:rPr lang="en-US" b="1" i="1" dirty="0"/>
              <a:t>Collection</a:t>
            </a:r>
            <a:r>
              <a:rPr lang="en-US" dirty="0"/>
              <a:t> : Daily collection provided</a:t>
            </a:r>
          </a:p>
          <a:p>
            <a:r>
              <a:rPr lang="en-US" b="1" i="1" dirty="0"/>
              <a:t>Storage</a:t>
            </a:r>
            <a:r>
              <a:rPr lang="en-US" dirty="0"/>
              <a:t> : Funafuti Transfer and Recycling Station (Recovered) </a:t>
            </a:r>
          </a:p>
          <a:p>
            <a:r>
              <a:rPr lang="en-US" b="1" i="1" dirty="0"/>
              <a:t>Recycling</a:t>
            </a:r>
            <a:r>
              <a:rPr lang="en-US" dirty="0"/>
              <a:t> :  Few potential markets has been identified in NZ </a:t>
            </a:r>
          </a:p>
          <a:p>
            <a:r>
              <a:rPr lang="en-US" dirty="0"/>
              <a:t>                     during our study tour</a:t>
            </a:r>
          </a:p>
          <a:p>
            <a:r>
              <a:rPr lang="en-US" b="1" i="1" dirty="0"/>
              <a:t>Equipment</a:t>
            </a:r>
            <a:r>
              <a:rPr lang="en-US" dirty="0"/>
              <a:t>:</a:t>
            </a:r>
            <a:r>
              <a:rPr lang="en-US" i="1" dirty="0"/>
              <a:t> Metal baler, Plasma cutter &amp; Portable generator </a:t>
            </a:r>
          </a:p>
          <a:p>
            <a:r>
              <a:rPr lang="en-US" i="1" dirty="0"/>
              <a:t>                                                       donated by World Bank</a:t>
            </a:r>
          </a:p>
          <a:p>
            <a:endParaRPr lang="en-US" dirty="0"/>
          </a:p>
        </p:txBody>
      </p:sp>
      <p:pic>
        <p:nvPicPr>
          <p:cNvPr id="6" name="Picture 5">
            <a:extLst>
              <a:ext uri="{FF2B5EF4-FFF2-40B4-BE49-F238E27FC236}">
                <a16:creationId xmlns:a16="http://schemas.microsoft.com/office/drawing/2014/main" id="{003611CB-0F16-4DF3-90E6-9EDA6D33CC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964" y="2094510"/>
            <a:ext cx="3505714" cy="1971964"/>
          </a:xfrm>
          <a:prstGeom prst="rect">
            <a:avLst/>
          </a:prstGeom>
          <a:effectLst>
            <a:softEdge rad="63500"/>
          </a:effectLst>
        </p:spPr>
      </p:pic>
      <p:pic>
        <p:nvPicPr>
          <p:cNvPr id="9" name="Picture 8">
            <a:extLst>
              <a:ext uri="{FF2B5EF4-FFF2-40B4-BE49-F238E27FC236}">
                <a16:creationId xmlns:a16="http://schemas.microsoft.com/office/drawing/2014/main" id="{D352A3AA-22EF-412E-9A6C-CA6B0F4AF3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39618">
            <a:off x="8381969" y="4563282"/>
            <a:ext cx="3583709" cy="2015836"/>
          </a:xfrm>
          <a:prstGeom prst="rect">
            <a:avLst/>
          </a:prstGeom>
          <a:effectLst>
            <a:softEdge rad="63500"/>
          </a:effectLst>
        </p:spPr>
      </p:pic>
      <p:pic>
        <p:nvPicPr>
          <p:cNvPr id="15" name="Picture 14">
            <a:extLst>
              <a:ext uri="{FF2B5EF4-FFF2-40B4-BE49-F238E27FC236}">
                <a16:creationId xmlns:a16="http://schemas.microsoft.com/office/drawing/2014/main" id="{D0B2ADD8-0EC8-454A-A886-A96C82956E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9843" y="4690362"/>
            <a:ext cx="2516606" cy="2029138"/>
          </a:xfrm>
          <a:prstGeom prst="rect">
            <a:avLst/>
          </a:prstGeom>
        </p:spPr>
      </p:pic>
    </p:spTree>
    <p:extLst>
      <p:ext uri="{BB962C8B-B14F-4D97-AF65-F5344CB8AC3E}">
        <p14:creationId xmlns:p14="http://schemas.microsoft.com/office/powerpoint/2010/main" val="1226057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2895274"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Green waste </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93451"/>
            <a:ext cx="6930610" cy="2308324"/>
          </a:xfrm>
          <a:prstGeom prst="rect">
            <a:avLst/>
          </a:prstGeom>
          <a:noFill/>
        </p:spPr>
        <p:txBody>
          <a:bodyPr wrap="square" rtlCol="0">
            <a:spAutoFit/>
          </a:bodyPr>
          <a:lstStyle/>
          <a:p>
            <a:r>
              <a:rPr lang="en-US" b="1" i="1" dirty="0"/>
              <a:t>Volume</a:t>
            </a:r>
            <a:r>
              <a:rPr lang="en-US" dirty="0"/>
              <a:t> : 60% of the total daily waste generation volume</a:t>
            </a:r>
          </a:p>
          <a:p>
            <a:r>
              <a:rPr lang="en-US" b="1" i="1" dirty="0"/>
              <a:t>Collection</a:t>
            </a:r>
            <a:r>
              <a:rPr lang="en-US" dirty="0"/>
              <a:t> : Daily collection</a:t>
            </a:r>
          </a:p>
          <a:p>
            <a:r>
              <a:rPr lang="en-US" b="1" i="1" dirty="0"/>
              <a:t>Storage</a:t>
            </a:r>
            <a:r>
              <a:rPr lang="en-US" dirty="0"/>
              <a:t> : Funafuti Transfer and Recycling Station (composting section) </a:t>
            </a:r>
          </a:p>
          <a:p>
            <a:r>
              <a:rPr lang="en-US" b="1" i="1" dirty="0"/>
              <a:t>Recycling</a:t>
            </a:r>
            <a:r>
              <a:rPr lang="en-US" dirty="0"/>
              <a:t> :  100% of green waste generated will turn into compost</a:t>
            </a:r>
          </a:p>
          <a:p>
            <a:r>
              <a:rPr lang="en-US" b="1" i="1" dirty="0"/>
              <a:t>Equipment</a:t>
            </a:r>
            <a:r>
              <a:rPr lang="en-US" i="1" dirty="0"/>
              <a:t>: Truck &amp; Wood chipper</a:t>
            </a:r>
          </a:p>
          <a:p>
            <a:r>
              <a:rPr lang="en-US" b="1" i="1" dirty="0"/>
              <a:t>Selling of Compost</a:t>
            </a:r>
            <a:r>
              <a:rPr lang="en-US" i="1" dirty="0"/>
              <a:t>: </a:t>
            </a:r>
            <a:r>
              <a:rPr lang="en-US" dirty="0"/>
              <a:t>Sell to the Taiwan Commercial Garden project</a:t>
            </a:r>
          </a:p>
          <a:p>
            <a:r>
              <a:rPr lang="en-US" i="1" dirty="0"/>
              <a:t>                                    </a:t>
            </a:r>
            <a:r>
              <a:rPr lang="en-US" dirty="0"/>
              <a:t>and local farmers </a:t>
            </a:r>
          </a:p>
          <a:p>
            <a:endParaRPr lang="en-US" dirty="0"/>
          </a:p>
        </p:txBody>
      </p:sp>
      <p:pic>
        <p:nvPicPr>
          <p:cNvPr id="5" name="Picture 4">
            <a:extLst>
              <a:ext uri="{FF2B5EF4-FFF2-40B4-BE49-F238E27FC236}">
                <a16:creationId xmlns:a16="http://schemas.microsoft.com/office/drawing/2014/main" id="{0E66899E-F9CF-4CF3-B9E1-878A1CDC3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87823">
            <a:off x="8680133" y="4599710"/>
            <a:ext cx="3188594" cy="1793584"/>
          </a:xfrm>
          <a:prstGeom prst="rect">
            <a:avLst/>
          </a:prstGeom>
          <a:effectLst>
            <a:softEdge rad="63500"/>
          </a:effectLst>
        </p:spPr>
      </p:pic>
      <p:pic>
        <p:nvPicPr>
          <p:cNvPr id="8" name="Picture 7">
            <a:extLst>
              <a:ext uri="{FF2B5EF4-FFF2-40B4-BE49-F238E27FC236}">
                <a16:creationId xmlns:a16="http://schemas.microsoft.com/office/drawing/2014/main" id="{65D33EC0-F7BB-4ECA-9B12-03842CA65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8269">
            <a:off x="8946043" y="2027215"/>
            <a:ext cx="2952592" cy="1660833"/>
          </a:xfrm>
          <a:prstGeom prst="rect">
            <a:avLst/>
          </a:prstGeom>
          <a:effectLst>
            <a:softEdge rad="63500"/>
          </a:effectLst>
        </p:spPr>
      </p:pic>
      <p:pic>
        <p:nvPicPr>
          <p:cNvPr id="6" name="Picture 5">
            <a:extLst>
              <a:ext uri="{FF2B5EF4-FFF2-40B4-BE49-F238E27FC236}">
                <a16:creationId xmlns:a16="http://schemas.microsoft.com/office/drawing/2014/main" id="{7D9F2E42-DA3F-4113-B289-4D16D62CC8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405" y="4886909"/>
            <a:ext cx="2785788" cy="1856348"/>
          </a:xfrm>
          <a:prstGeom prst="rect">
            <a:avLst/>
          </a:prstGeom>
          <a:effectLst>
            <a:softEdge rad="63500"/>
          </a:effectLst>
        </p:spPr>
      </p:pic>
    </p:spTree>
    <p:extLst>
      <p:ext uri="{BB962C8B-B14F-4D97-AF65-F5344CB8AC3E}">
        <p14:creationId xmlns:p14="http://schemas.microsoft.com/office/powerpoint/2010/main" val="2923479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2895274"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Pesticides </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93451"/>
            <a:ext cx="6930610" cy="1754326"/>
          </a:xfrm>
          <a:prstGeom prst="rect">
            <a:avLst/>
          </a:prstGeom>
          <a:noFill/>
        </p:spPr>
        <p:txBody>
          <a:bodyPr wrap="square" rtlCol="0">
            <a:spAutoFit/>
          </a:bodyPr>
          <a:lstStyle/>
          <a:p>
            <a:r>
              <a:rPr lang="en-US" b="1" i="1" dirty="0"/>
              <a:t>Volume</a:t>
            </a:r>
            <a:r>
              <a:rPr lang="en-US" dirty="0"/>
              <a:t> : Not available</a:t>
            </a:r>
          </a:p>
          <a:p>
            <a:r>
              <a:rPr lang="en-US" b="1" i="1" dirty="0"/>
              <a:t>Collection</a:t>
            </a:r>
            <a:r>
              <a:rPr lang="en-US" dirty="0"/>
              <a:t> : No collection </a:t>
            </a:r>
          </a:p>
          <a:p>
            <a:r>
              <a:rPr lang="en-US" b="1" i="1" dirty="0"/>
              <a:t>Storage</a:t>
            </a:r>
            <a:r>
              <a:rPr lang="en-US" dirty="0"/>
              <a:t> : Tuvalu Agriculture Department and Taiwan Garden warehouse</a:t>
            </a:r>
          </a:p>
          <a:p>
            <a:r>
              <a:rPr lang="en-US" b="1" i="1" dirty="0"/>
              <a:t>Legislation</a:t>
            </a:r>
            <a:r>
              <a:rPr lang="en-US" dirty="0"/>
              <a:t> : Waste Management Act 2017</a:t>
            </a:r>
          </a:p>
          <a:p>
            <a:r>
              <a:rPr lang="en-US" b="1" i="1" dirty="0"/>
              <a:t>Management</a:t>
            </a:r>
            <a:r>
              <a:rPr lang="en-US" dirty="0"/>
              <a:t> : Cabinet endorsed Tuvalu to become party to</a:t>
            </a:r>
          </a:p>
          <a:p>
            <a:r>
              <a:rPr lang="en-US" dirty="0"/>
              <a:t>                           Rotterdam Convention in October 2019</a:t>
            </a:r>
          </a:p>
        </p:txBody>
      </p:sp>
    </p:spTree>
    <p:extLst>
      <p:ext uri="{BB962C8B-B14F-4D97-AF65-F5344CB8AC3E}">
        <p14:creationId xmlns:p14="http://schemas.microsoft.com/office/powerpoint/2010/main" val="3134622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3535506" y="1542207"/>
            <a:ext cx="6451023" cy="461665"/>
          </a:xfrm>
          <a:prstGeom prst="rect">
            <a:avLst/>
          </a:prstGeom>
          <a:noFill/>
        </p:spPr>
        <p:txBody>
          <a:bodyPr wrap="square" rtlCol="0">
            <a:spAutoFit/>
          </a:bodyPr>
          <a:lstStyle/>
          <a:p>
            <a:r>
              <a:rPr lang="en-US" sz="2400" b="1" dirty="0">
                <a:latin typeface="Abadi" panose="020B0604020104020204" pitchFamily="34" charset="0"/>
              </a:rPr>
              <a:t>Challenges and Limitation </a:t>
            </a:r>
            <a:endParaRPr lang="en-TV" sz="2400" b="1" dirty="0">
              <a:latin typeface="Abadi" panose="020B0604020104020204" pitchFamily="34" charset="0"/>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250787" y="2319861"/>
            <a:ext cx="8694304" cy="3293209"/>
          </a:xfrm>
          <a:prstGeom prst="rect">
            <a:avLst/>
          </a:prstGeom>
          <a:noFill/>
        </p:spPr>
        <p:txBody>
          <a:bodyPr wrap="square" rtlCol="0">
            <a:spAutoFit/>
          </a:bodyPr>
          <a:lstStyle/>
          <a:p>
            <a:r>
              <a:rPr lang="en-US" sz="1600" b="1" i="1" dirty="0"/>
              <a:t>Human Resource</a:t>
            </a:r>
            <a:r>
              <a:rPr lang="en-US" sz="1600" dirty="0"/>
              <a:t> : Lack of human resource to fully implement, manage </a:t>
            </a:r>
          </a:p>
          <a:p>
            <a:r>
              <a:rPr lang="en-US" sz="1600" dirty="0"/>
              <a:t>                                 and enforce waste management legislations</a:t>
            </a:r>
          </a:p>
          <a:p>
            <a:r>
              <a:rPr lang="en-US" sz="1600" b="1" i="1" dirty="0"/>
              <a:t>Limited land space </a:t>
            </a:r>
            <a:r>
              <a:rPr lang="en-US" sz="1600" dirty="0"/>
              <a:t>: Very limited land space for waste disposal mainly on Funafuti</a:t>
            </a:r>
          </a:p>
          <a:p>
            <a:r>
              <a:rPr lang="en-US" sz="1600" b="1" i="1" dirty="0"/>
              <a:t>Backloading of recyclable wastes </a:t>
            </a:r>
            <a:r>
              <a:rPr lang="en-US" sz="1600" dirty="0"/>
              <a:t>: No specific landing-craft for outer islands to return   </a:t>
            </a:r>
          </a:p>
          <a:p>
            <a:r>
              <a:rPr lang="en-US" sz="1600" dirty="0"/>
              <a:t>                                                               recyclable wastes</a:t>
            </a:r>
            <a:endParaRPr lang="en-US" sz="1600" b="1" dirty="0"/>
          </a:p>
          <a:p>
            <a:r>
              <a:rPr lang="en-US" sz="1600" b="1" i="1" dirty="0"/>
              <a:t>Capacity </a:t>
            </a:r>
            <a:r>
              <a:rPr lang="en-US" sz="1600" i="1" dirty="0"/>
              <a:t>: </a:t>
            </a:r>
            <a:r>
              <a:rPr lang="en-US" sz="1600" dirty="0"/>
              <a:t>Lack of capacity on recycling activities, procedures and safety </a:t>
            </a:r>
          </a:p>
          <a:p>
            <a:r>
              <a:rPr lang="en-US" sz="1600" dirty="0"/>
              <a:t>                   measures</a:t>
            </a:r>
          </a:p>
          <a:p>
            <a:r>
              <a:rPr lang="en-US" sz="1600" b="1" i="1" dirty="0"/>
              <a:t>Recycling Market</a:t>
            </a:r>
            <a:r>
              <a:rPr lang="en-US" sz="1600" dirty="0"/>
              <a:t> : Very challenging to get a good market to cover </a:t>
            </a:r>
          </a:p>
          <a:p>
            <a:r>
              <a:rPr lang="en-US" sz="1600" dirty="0"/>
              <a:t>                                  shipping cost</a:t>
            </a:r>
          </a:p>
          <a:p>
            <a:r>
              <a:rPr lang="en-US" sz="1600" b="1" i="1" dirty="0"/>
              <a:t>Enforcement of Legislation</a:t>
            </a:r>
            <a:r>
              <a:rPr lang="en-US" sz="1600" dirty="0"/>
              <a:t> : Not to the point we wanted, public need more awareness and </a:t>
            </a:r>
          </a:p>
          <a:p>
            <a:r>
              <a:rPr lang="en-US" sz="1600" dirty="0"/>
              <a:t>                                                   education programmes on waste legislation</a:t>
            </a:r>
          </a:p>
          <a:p>
            <a:r>
              <a:rPr lang="en-US" sz="1600" b="1" i="1" dirty="0"/>
              <a:t>Awareness and Education</a:t>
            </a:r>
            <a:r>
              <a:rPr lang="en-US" sz="1600" dirty="0"/>
              <a:t> : Limited time to outer islands and costly</a:t>
            </a:r>
          </a:p>
          <a:p>
            <a:r>
              <a:rPr lang="en-US" sz="1600" b="1" i="1" dirty="0"/>
              <a:t>Occupational Safety </a:t>
            </a:r>
            <a:r>
              <a:rPr lang="en-US" sz="1600" dirty="0"/>
              <a:t>: Need more ground training and proper equipment</a:t>
            </a:r>
            <a:endParaRPr lang="en-US" sz="1600" b="1" dirty="0"/>
          </a:p>
        </p:txBody>
      </p:sp>
    </p:spTree>
    <p:extLst>
      <p:ext uri="{BB962C8B-B14F-4D97-AF65-F5344CB8AC3E}">
        <p14:creationId xmlns:p14="http://schemas.microsoft.com/office/powerpoint/2010/main" val="1944452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461665"/>
          </a:xfrm>
          <a:prstGeom prst="rect">
            <a:avLst/>
          </a:prstGeom>
          <a:noFill/>
        </p:spPr>
        <p:txBody>
          <a:bodyPr wrap="square" rtlCol="0">
            <a:spAutoFit/>
          </a:bodyPr>
          <a:lstStyle/>
          <a:p>
            <a:r>
              <a:rPr lang="en-US" sz="2400" b="1" dirty="0">
                <a:latin typeface="Abadi" panose="020B0604020104020204" pitchFamily="34" charset="0"/>
              </a:rPr>
              <a:t>Clarification from PWP (PMU) </a:t>
            </a:r>
            <a:endParaRPr lang="en-TV" sz="2400" b="1" dirty="0">
              <a:latin typeface="Abadi" panose="020B0604020104020204" pitchFamily="34" charset="0"/>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1567296" y="2382494"/>
            <a:ext cx="8694304" cy="3970318"/>
          </a:xfrm>
          <a:prstGeom prst="rect">
            <a:avLst/>
          </a:prstGeom>
          <a:noFill/>
        </p:spPr>
        <p:txBody>
          <a:bodyPr wrap="square" rtlCol="0">
            <a:spAutoFit/>
          </a:bodyPr>
          <a:lstStyle/>
          <a:p>
            <a:pPr marL="285750" indent="-285750">
              <a:buFont typeface="Courier New" panose="02070309020205020404" pitchFamily="49" charset="0"/>
              <a:buChar char="o"/>
            </a:pPr>
            <a:r>
              <a:rPr lang="en-US" dirty="0">
                <a:latin typeface="+mj-lt"/>
              </a:rPr>
              <a:t>More clarification on PacWaste Plus Projects coverage and clear implementation timeline based on Island Priorities as most islands have similar waste priorities. </a:t>
            </a:r>
          </a:p>
          <a:p>
            <a:pPr marL="285750" indent="-285750">
              <a:buFont typeface="Courier New" panose="02070309020205020404" pitchFamily="49" charset="0"/>
              <a:buChar char="o"/>
            </a:pPr>
            <a:r>
              <a:rPr lang="en-US" dirty="0">
                <a:latin typeface="+mj-lt"/>
              </a:rPr>
              <a:t>More clarification on KRA 1 in relation to collate and review country existing data on waste through conducting survey and study. Does PWP recognize previous studies and surveys at the national as baseline?.</a:t>
            </a:r>
          </a:p>
          <a:p>
            <a:pPr marL="285750" indent="-285750">
              <a:buFont typeface="Courier New" panose="02070309020205020404" pitchFamily="49" charset="0"/>
              <a:buChar char="o"/>
            </a:pPr>
            <a:r>
              <a:rPr lang="en-US" dirty="0">
                <a:latin typeface="+mj-lt"/>
              </a:rPr>
              <a:t>PWP PMU to provide clarification and update on work with the University of the South Pacific to assess existing accredited and vocational waste courses and commence development of new courses to fill gaps.</a:t>
            </a:r>
          </a:p>
          <a:p>
            <a:pPr marL="285750" indent="-285750">
              <a:buFont typeface="Courier New" panose="02070309020205020404" pitchFamily="49" charset="0"/>
              <a:buChar char="o"/>
            </a:pPr>
            <a:r>
              <a:rPr lang="en-US" dirty="0">
                <a:latin typeface="+mj-lt"/>
              </a:rPr>
              <a:t>Provide more clarification on National Project Committee. Should the country develop a </a:t>
            </a:r>
            <a:r>
              <a:rPr lang="en-US" dirty="0" err="1">
                <a:latin typeface="+mj-lt"/>
              </a:rPr>
              <a:t>ToR</a:t>
            </a:r>
            <a:r>
              <a:rPr lang="en-US" dirty="0">
                <a:latin typeface="+mj-lt"/>
              </a:rPr>
              <a:t> for thee Committee or the PMU will do that?.</a:t>
            </a:r>
          </a:p>
          <a:p>
            <a:r>
              <a:rPr lang="en-US" dirty="0">
                <a:latin typeface="+mj-lt"/>
              </a:rPr>
              <a:t>  </a:t>
            </a:r>
          </a:p>
          <a:p>
            <a:pPr marL="285750" indent="-285750">
              <a:buFont typeface="Courier New" panose="02070309020205020404" pitchFamily="49" charset="0"/>
              <a:buChar char="o"/>
            </a:pPr>
            <a:endParaRPr lang="en-US" dirty="0">
              <a:latin typeface="+mj-lt"/>
            </a:endParaRPr>
          </a:p>
          <a:p>
            <a:pPr marL="285750" indent="-285750">
              <a:buFont typeface="Courier New" panose="02070309020205020404" pitchFamily="49" charset="0"/>
              <a:buChar char="o"/>
            </a:pPr>
            <a:endParaRPr lang="en-US" b="1" dirty="0"/>
          </a:p>
          <a:p>
            <a:pPr marL="285750" indent="-285750">
              <a:buFont typeface="Courier New" panose="02070309020205020404" pitchFamily="49" charset="0"/>
              <a:buChar char="o"/>
            </a:pPr>
            <a:endParaRPr lang="en-US" b="1" dirty="0"/>
          </a:p>
        </p:txBody>
      </p:sp>
    </p:spTree>
    <p:extLst>
      <p:ext uri="{BB962C8B-B14F-4D97-AF65-F5344CB8AC3E}">
        <p14:creationId xmlns:p14="http://schemas.microsoft.com/office/powerpoint/2010/main" val="195506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3957219" y="1502688"/>
            <a:ext cx="2270992" cy="461665"/>
          </a:xfrm>
          <a:prstGeom prst="rect">
            <a:avLst/>
          </a:prstGeom>
          <a:noFill/>
        </p:spPr>
        <p:txBody>
          <a:bodyPr wrap="square" rtlCol="0">
            <a:spAutoFit/>
          </a:bodyPr>
          <a:lstStyle/>
          <a:p>
            <a:r>
              <a:rPr lang="en-US" sz="2400" b="1" dirty="0">
                <a:latin typeface="Abadi" panose="020B0604020104020204" pitchFamily="34" charset="0"/>
              </a:rPr>
              <a:t>Way Forward </a:t>
            </a:r>
            <a:endParaRPr lang="en-TV" sz="2400" b="1" dirty="0">
              <a:latin typeface="Abadi" panose="020B0604020104020204" pitchFamily="34" charset="0"/>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1567296" y="2215460"/>
            <a:ext cx="8694304" cy="5355312"/>
          </a:xfrm>
          <a:prstGeom prst="rect">
            <a:avLst/>
          </a:prstGeom>
          <a:noFill/>
        </p:spPr>
        <p:txBody>
          <a:bodyPr wrap="square" rtlCol="0">
            <a:spAutoFit/>
          </a:bodyPr>
          <a:lstStyle/>
          <a:p>
            <a:pPr marL="285750" indent="-285750">
              <a:buFont typeface="Courier New" panose="02070309020205020404" pitchFamily="49" charset="0"/>
              <a:buChar char="o"/>
            </a:pPr>
            <a:r>
              <a:rPr lang="en-US" dirty="0">
                <a:latin typeface="+mj-lt"/>
              </a:rPr>
              <a:t>Ensure Tuvalu waste priorities are addressed under PWP set timeline</a:t>
            </a:r>
          </a:p>
          <a:p>
            <a:pPr marL="285750" indent="-285750">
              <a:buFont typeface="Courier New" panose="02070309020205020404" pitchFamily="49" charset="0"/>
              <a:buChar char="o"/>
            </a:pPr>
            <a:r>
              <a:rPr lang="en-US" dirty="0">
                <a:latin typeface="+mj-lt"/>
              </a:rPr>
              <a:t>Establish and improve a good coordination among public and private sector towards waste priorities</a:t>
            </a:r>
          </a:p>
          <a:p>
            <a:pPr marL="285750" indent="-285750">
              <a:buFont typeface="Courier New" panose="02070309020205020404" pitchFamily="49" charset="0"/>
              <a:buChar char="o"/>
            </a:pPr>
            <a:r>
              <a:rPr lang="en-US" dirty="0">
                <a:latin typeface="+mj-lt"/>
              </a:rPr>
              <a:t>Establishment of the National Project Committee based on established mandates</a:t>
            </a:r>
          </a:p>
          <a:p>
            <a:pPr marL="285750" indent="-285750">
              <a:buFont typeface="Courier New" panose="02070309020205020404" pitchFamily="49" charset="0"/>
              <a:buChar char="o"/>
            </a:pPr>
            <a:r>
              <a:rPr lang="en-US" dirty="0">
                <a:latin typeface="+mj-lt"/>
              </a:rPr>
              <a:t>Work closely with sub region Project Officer to implement waste priorities towards the expected outcome through allocated timelines.</a:t>
            </a:r>
          </a:p>
          <a:p>
            <a:pPr marL="285750" indent="-285750">
              <a:buFont typeface="Courier New" panose="02070309020205020404" pitchFamily="49" charset="0"/>
              <a:buChar char="o"/>
            </a:pPr>
            <a:r>
              <a:rPr lang="en-US" dirty="0">
                <a:latin typeface="+mj-lt"/>
              </a:rPr>
              <a:t>Utilizing PWP technical and financial support to bring new ideas, methods and approaches to achieve waste management goals in a more sustainable way.</a:t>
            </a:r>
          </a:p>
          <a:p>
            <a:pPr marL="285750" indent="-285750">
              <a:buFont typeface="Courier New" panose="02070309020205020404" pitchFamily="49" charset="0"/>
              <a:buChar char="o"/>
            </a:pPr>
            <a:r>
              <a:rPr lang="en-US" dirty="0">
                <a:latin typeface="+mj-lt"/>
              </a:rPr>
              <a:t>Support mechanisms that coordinate, facilitate and promote local solid waste management efforts.</a:t>
            </a:r>
          </a:p>
          <a:p>
            <a:pPr marL="285750" indent="-285750">
              <a:buFont typeface="Courier New" panose="02070309020205020404" pitchFamily="49" charset="0"/>
              <a:buChar char="o"/>
            </a:pPr>
            <a:r>
              <a:rPr lang="en-US" dirty="0">
                <a:latin typeface="+mj-lt"/>
              </a:rPr>
              <a:t>Improve information quality and reliability for decision making.</a:t>
            </a:r>
          </a:p>
          <a:p>
            <a:pPr marL="285750" indent="-285750">
              <a:buFont typeface="Courier New" panose="02070309020205020404" pitchFamily="49" charset="0"/>
              <a:buChar char="o"/>
            </a:pPr>
            <a:r>
              <a:rPr lang="en-US" dirty="0">
                <a:latin typeface="+mj-lt"/>
              </a:rPr>
              <a:t>Scaling up best practices and initiatives to promote circular economy</a:t>
            </a:r>
          </a:p>
          <a:p>
            <a:endParaRPr lang="en-US" dirty="0">
              <a:latin typeface="+mj-lt"/>
            </a:endParaRPr>
          </a:p>
          <a:p>
            <a:pPr marL="285750" indent="-285750">
              <a:buFont typeface="Courier New" panose="02070309020205020404" pitchFamily="49" charset="0"/>
              <a:buChar char="o"/>
            </a:pPr>
            <a:endParaRPr lang="en-US" dirty="0">
              <a:latin typeface="+mj-lt"/>
            </a:endParaRPr>
          </a:p>
          <a:p>
            <a:pPr marL="285750" indent="-285750">
              <a:buFont typeface="Courier New" panose="02070309020205020404" pitchFamily="49" charset="0"/>
              <a:buChar char="o"/>
            </a:pPr>
            <a:endParaRPr lang="en-US" dirty="0">
              <a:latin typeface="+mj-lt"/>
            </a:endParaRPr>
          </a:p>
          <a:p>
            <a:r>
              <a:rPr lang="en-US" dirty="0">
                <a:latin typeface="+mj-lt"/>
              </a:rPr>
              <a:t>  </a:t>
            </a:r>
          </a:p>
          <a:p>
            <a:pPr marL="285750" indent="-285750">
              <a:buFont typeface="Courier New" panose="02070309020205020404" pitchFamily="49" charset="0"/>
              <a:buChar char="o"/>
            </a:pPr>
            <a:endParaRPr lang="en-US" dirty="0">
              <a:latin typeface="+mj-lt"/>
            </a:endParaRPr>
          </a:p>
          <a:p>
            <a:pPr marL="285750" indent="-285750">
              <a:buFont typeface="Courier New" panose="02070309020205020404" pitchFamily="49" charset="0"/>
              <a:buChar char="o"/>
            </a:pPr>
            <a:endParaRPr lang="en-US" b="1" dirty="0"/>
          </a:p>
          <a:p>
            <a:pPr marL="285750" indent="-285750">
              <a:buFont typeface="Courier New" panose="02070309020205020404" pitchFamily="49" charset="0"/>
              <a:buChar char="o"/>
            </a:pPr>
            <a:endParaRPr lang="en-US" b="1" dirty="0"/>
          </a:p>
        </p:txBody>
      </p:sp>
    </p:spTree>
    <p:extLst>
      <p:ext uri="{BB962C8B-B14F-4D97-AF65-F5344CB8AC3E}">
        <p14:creationId xmlns:p14="http://schemas.microsoft.com/office/powerpoint/2010/main" val="886464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70488" y="2151727"/>
            <a:ext cx="6451023" cy="2554545"/>
          </a:xfrm>
          <a:prstGeom prst="rect">
            <a:avLst/>
          </a:prstGeom>
          <a:noFill/>
        </p:spPr>
        <p:txBody>
          <a:bodyPr wrap="square" rtlCol="0">
            <a:spAutoFit/>
          </a:bodyPr>
          <a:lstStyle/>
          <a:p>
            <a:pPr algn="ctr"/>
            <a:r>
              <a:rPr lang="en-US" sz="3200" b="1" dirty="0">
                <a:latin typeface="MS PGothic" panose="020B0600070205080204" pitchFamily="34" charset="-128"/>
                <a:ea typeface="MS PGothic" panose="020B0600070205080204" pitchFamily="34" charset="-128"/>
              </a:rPr>
              <a:t>Thank You </a:t>
            </a:r>
          </a:p>
          <a:p>
            <a:pPr algn="ctr"/>
            <a:endParaRPr lang="en-US" sz="3200" b="1" dirty="0">
              <a:latin typeface="MS PGothic" panose="020B0600070205080204" pitchFamily="34" charset="-128"/>
              <a:ea typeface="MS PGothic" panose="020B0600070205080204" pitchFamily="34" charset="-128"/>
            </a:endParaRPr>
          </a:p>
          <a:p>
            <a:pPr algn="ctr"/>
            <a:r>
              <a:rPr lang="en-US" sz="3200" b="1" dirty="0">
                <a:latin typeface="MS PGothic" panose="020B0600070205080204" pitchFamily="34" charset="-128"/>
                <a:ea typeface="MS PGothic" panose="020B0600070205080204" pitchFamily="34" charset="-128"/>
              </a:rPr>
              <a:t>&amp; </a:t>
            </a:r>
          </a:p>
          <a:p>
            <a:endParaRPr lang="en-US" sz="3200" b="1" dirty="0">
              <a:latin typeface="MS PGothic" panose="020B0600070205080204" pitchFamily="34" charset="-128"/>
              <a:ea typeface="MS PGothic" panose="020B0600070205080204" pitchFamily="34" charset="-128"/>
            </a:endParaRPr>
          </a:p>
          <a:p>
            <a:pPr algn="ctr"/>
            <a:r>
              <a:rPr lang="en-US" sz="3200" b="1" dirty="0">
                <a:latin typeface="MS PGothic" panose="020B0600070205080204" pitchFamily="34" charset="-128"/>
                <a:ea typeface="MS PGothic" panose="020B0600070205080204" pitchFamily="34" charset="-128"/>
              </a:rPr>
              <a:t>Fakafetai lasi </a:t>
            </a:r>
            <a:endParaRPr lang="en-TV" sz="3200" b="1"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959661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sp>
        <p:nvSpPr>
          <p:cNvPr id="10" name="TextBox 9">
            <a:extLst>
              <a:ext uri="{FF2B5EF4-FFF2-40B4-BE49-F238E27FC236}">
                <a16:creationId xmlns:a16="http://schemas.microsoft.com/office/drawing/2014/main" id="{E1BDB6BA-9DA6-4F92-A651-635E04DCA429}"/>
              </a:ext>
            </a:extLst>
          </p:cNvPr>
          <p:cNvSpPr txBox="1"/>
          <p:nvPr/>
        </p:nvSpPr>
        <p:spPr>
          <a:xfrm>
            <a:off x="2864427" y="1503220"/>
            <a:ext cx="3943350" cy="584775"/>
          </a:xfrm>
          <a:prstGeom prst="rect">
            <a:avLst/>
          </a:prstGeom>
          <a:noFill/>
        </p:spPr>
        <p:txBody>
          <a:bodyPr wrap="square" rtlCol="0">
            <a:spAutoFit/>
          </a:bodyPr>
          <a:lstStyle/>
          <a:p>
            <a:r>
              <a:rPr lang="en-US" sz="3200" b="1" dirty="0">
                <a:latin typeface="Abadi" panose="020B0604020104020204" pitchFamily="34" charset="0"/>
              </a:rPr>
              <a:t>Presentation Outline</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2343150" y="2667001"/>
            <a:ext cx="6096000" cy="2308324"/>
          </a:xfrm>
          <a:prstGeom prst="rect">
            <a:avLst/>
          </a:prstGeom>
        </p:spPr>
        <p:txBody>
          <a:bodyPr>
            <a:spAutoFit/>
          </a:bodyPr>
          <a:lstStyle/>
          <a:p>
            <a:pPr marL="342900" indent="-342900">
              <a:buFont typeface="Courier New" panose="02070309020205020404" pitchFamily="49" charset="0"/>
              <a:buChar char="o"/>
            </a:pPr>
            <a:r>
              <a:rPr lang="en-US" sz="1600" dirty="0">
                <a:latin typeface="Abadi Extra Light" panose="020B0204020104020204" pitchFamily="34" charset="0"/>
              </a:rPr>
              <a:t>Tuvalu Waste Priorities </a:t>
            </a:r>
          </a:p>
          <a:p>
            <a:pPr marL="342900" indent="-342900">
              <a:buFont typeface="Courier New" panose="02070309020205020404" pitchFamily="49" charset="0"/>
              <a:buChar char="o"/>
            </a:pPr>
            <a:endParaRPr lang="en-US" sz="1600" dirty="0">
              <a:latin typeface="Abadi Extra Light" panose="020B0204020104020204" pitchFamily="34" charset="0"/>
            </a:endParaRPr>
          </a:p>
          <a:p>
            <a:pPr marL="342900" indent="-342900">
              <a:buFont typeface="Courier New" panose="02070309020205020404" pitchFamily="49" charset="0"/>
              <a:buChar char="o"/>
            </a:pPr>
            <a:r>
              <a:rPr lang="en-US" sz="1600" dirty="0">
                <a:latin typeface="Abadi Extra Light" panose="020B0204020104020204" pitchFamily="34" charset="0"/>
              </a:rPr>
              <a:t>Waste Management in Tuvalu</a:t>
            </a:r>
          </a:p>
          <a:p>
            <a:endParaRPr lang="en-US" sz="1600" dirty="0">
              <a:latin typeface="Abadi Extra Light" panose="020B0204020104020204" pitchFamily="34" charset="0"/>
            </a:endParaRPr>
          </a:p>
          <a:p>
            <a:pPr marL="342900" indent="-342900">
              <a:buFont typeface="Courier New" panose="02070309020205020404" pitchFamily="49" charset="0"/>
              <a:buChar char="o"/>
            </a:pPr>
            <a:r>
              <a:rPr lang="en-US" sz="1600" dirty="0">
                <a:latin typeface="Abadi Extra Light" panose="020B0204020104020204" pitchFamily="34" charset="0"/>
              </a:rPr>
              <a:t>Challenges and Limitation</a:t>
            </a:r>
          </a:p>
          <a:p>
            <a:pPr marL="342900" indent="-342900">
              <a:buFont typeface="Courier New" panose="02070309020205020404" pitchFamily="49" charset="0"/>
              <a:buChar char="o"/>
            </a:pPr>
            <a:endParaRPr lang="en-US" sz="1600" dirty="0">
              <a:latin typeface="Abadi Extra Light" panose="020B0204020104020204" pitchFamily="34" charset="0"/>
            </a:endParaRPr>
          </a:p>
          <a:p>
            <a:pPr marL="342900" indent="-342900">
              <a:buFont typeface="Courier New" panose="02070309020205020404" pitchFamily="49" charset="0"/>
              <a:buChar char="o"/>
            </a:pPr>
            <a:r>
              <a:rPr lang="en-US" sz="1600" dirty="0">
                <a:latin typeface="Abadi Extra Light" panose="020B0204020104020204" pitchFamily="34" charset="0"/>
              </a:rPr>
              <a:t>Clarification from PWP PMU</a:t>
            </a:r>
          </a:p>
          <a:p>
            <a:pPr marL="342900" indent="-342900">
              <a:buFont typeface="Courier New" panose="02070309020205020404" pitchFamily="49" charset="0"/>
              <a:buChar char="o"/>
            </a:pPr>
            <a:endParaRPr lang="en-US" sz="1600" dirty="0">
              <a:latin typeface="Abadi Extra Light" panose="020B0204020104020204" pitchFamily="34" charset="0"/>
            </a:endParaRPr>
          </a:p>
          <a:p>
            <a:pPr marL="342900" indent="-342900">
              <a:buFont typeface="Courier New" panose="02070309020205020404" pitchFamily="49" charset="0"/>
              <a:buChar char="o"/>
            </a:pPr>
            <a:r>
              <a:rPr lang="en-US" sz="1600" dirty="0">
                <a:latin typeface="Abadi Extra Light" panose="020B0204020104020204" pitchFamily="34" charset="0"/>
              </a:rPr>
              <a:t>Way forward</a:t>
            </a:r>
            <a:endParaRPr lang="en-TV" sz="1600" dirty="0">
              <a:latin typeface="Abadi Extra Light" panose="020B0204020104020204" pitchFamily="34" charset="0"/>
            </a:endParaRPr>
          </a:p>
        </p:txBody>
      </p:sp>
      <p:pic>
        <p:nvPicPr>
          <p:cNvPr id="21" name="Picture 20">
            <a:extLst>
              <a:ext uri="{FF2B5EF4-FFF2-40B4-BE49-F238E27FC236}">
                <a16:creationId xmlns:a16="http://schemas.microsoft.com/office/drawing/2014/main" id="{EF0B4E23-6124-4276-AE4D-DED88CDA7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Tree>
    <p:extLst>
      <p:ext uri="{BB962C8B-B14F-4D97-AF65-F5344CB8AC3E}">
        <p14:creationId xmlns:p14="http://schemas.microsoft.com/office/powerpoint/2010/main" val="1910179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164211" y="1072287"/>
            <a:ext cx="4460298" cy="523220"/>
          </a:xfrm>
          <a:prstGeom prst="rect">
            <a:avLst/>
          </a:prstGeom>
          <a:noFill/>
        </p:spPr>
        <p:txBody>
          <a:bodyPr wrap="square" rtlCol="0">
            <a:spAutoFit/>
          </a:bodyPr>
          <a:lstStyle/>
          <a:p>
            <a:r>
              <a:rPr lang="en-US" sz="2800" b="1" dirty="0">
                <a:latin typeface="Abadi" panose="020B0604020104020204" pitchFamily="34" charset="0"/>
              </a:rPr>
              <a:t>Tuvalu Waste Priorities </a:t>
            </a:r>
            <a:endParaRPr lang="en-TV" sz="2800" b="1" dirty="0">
              <a:latin typeface="Abadi" panose="020B0604020104020204" pitchFamily="34" charset="0"/>
            </a:endParaRPr>
          </a:p>
        </p:txBody>
      </p:sp>
      <p:pic>
        <p:nvPicPr>
          <p:cNvPr id="16" name="Picture 15">
            <a:extLst>
              <a:ext uri="{FF2B5EF4-FFF2-40B4-BE49-F238E27FC236}">
                <a16:creationId xmlns:a16="http://schemas.microsoft.com/office/drawing/2014/main" id="{6A427EF2-089E-422F-B737-A0BF21D05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328" y="1833946"/>
            <a:ext cx="6477561" cy="3162574"/>
          </a:xfrm>
          <a:prstGeom prst="rect">
            <a:avLst/>
          </a:prstGeom>
        </p:spPr>
      </p:pic>
      <p:pic>
        <p:nvPicPr>
          <p:cNvPr id="3" name="Picture 2">
            <a:extLst>
              <a:ext uri="{FF2B5EF4-FFF2-40B4-BE49-F238E27FC236}">
                <a16:creationId xmlns:a16="http://schemas.microsoft.com/office/drawing/2014/main" id="{53076527-BF87-4A0D-A30A-A6B345F87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900412">
            <a:off x="8371649" y="2468585"/>
            <a:ext cx="3912703" cy="2200895"/>
          </a:xfrm>
          <a:prstGeom prst="rect">
            <a:avLst/>
          </a:prstGeom>
          <a:effectLst>
            <a:softEdge rad="63500"/>
          </a:effectLst>
        </p:spPr>
      </p:pic>
    </p:spTree>
    <p:extLst>
      <p:ext uri="{BB962C8B-B14F-4D97-AF65-F5344CB8AC3E}">
        <p14:creationId xmlns:p14="http://schemas.microsoft.com/office/powerpoint/2010/main" val="657420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1934753"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E – Waste </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93451"/>
            <a:ext cx="6930610" cy="2308324"/>
          </a:xfrm>
          <a:prstGeom prst="rect">
            <a:avLst/>
          </a:prstGeom>
          <a:noFill/>
        </p:spPr>
        <p:txBody>
          <a:bodyPr wrap="square" rtlCol="0">
            <a:spAutoFit/>
          </a:bodyPr>
          <a:lstStyle/>
          <a:p>
            <a:r>
              <a:rPr lang="en-US" b="1" i="1" dirty="0"/>
              <a:t>Volume</a:t>
            </a:r>
            <a:r>
              <a:rPr lang="en-US" dirty="0"/>
              <a:t> : Close to 2 Containers full of collected e-waste</a:t>
            </a:r>
          </a:p>
          <a:p>
            <a:r>
              <a:rPr lang="en-US" b="1" i="1" dirty="0"/>
              <a:t>Collection</a:t>
            </a:r>
            <a:r>
              <a:rPr lang="en-US" dirty="0"/>
              <a:t> : Weekly collection is provided by the DWM, hence private </a:t>
            </a:r>
          </a:p>
          <a:p>
            <a:r>
              <a:rPr lang="en-US" dirty="0"/>
              <a:t>                     deliveries is also encouraged </a:t>
            </a:r>
          </a:p>
          <a:p>
            <a:r>
              <a:rPr lang="en-US" b="1" i="1" dirty="0"/>
              <a:t>Dismantling</a:t>
            </a:r>
            <a:r>
              <a:rPr lang="en-US" dirty="0"/>
              <a:t> : No dismantling process due to lack of capacity and </a:t>
            </a:r>
          </a:p>
          <a:p>
            <a:r>
              <a:rPr lang="en-US" dirty="0"/>
              <a:t>                         technical advice</a:t>
            </a:r>
          </a:p>
          <a:p>
            <a:r>
              <a:rPr lang="en-US" b="1" i="1" dirty="0"/>
              <a:t>Shipment</a:t>
            </a:r>
            <a:r>
              <a:rPr lang="en-US" dirty="0"/>
              <a:t> : Still in negotiation with e-waste recycling companies in New             </a:t>
            </a:r>
          </a:p>
          <a:p>
            <a:r>
              <a:rPr lang="en-US" dirty="0"/>
              <a:t>                     Zealand and Australia for potential shipment of Tuvalu e-</a:t>
            </a:r>
          </a:p>
          <a:p>
            <a:r>
              <a:rPr lang="en-US" dirty="0"/>
              <a:t>                     waste</a:t>
            </a:r>
            <a:endParaRPr lang="en-TV" dirty="0"/>
          </a:p>
        </p:txBody>
      </p:sp>
      <p:pic>
        <p:nvPicPr>
          <p:cNvPr id="5" name="Picture 4">
            <a:extLst>
              <a:ext uri="{FF2B5EF4-FFF2-40B4-BE49-F238E27FC236}">
                <a16:creationId xmlns:a16="http://schemas.microsoft.com/office/drawing/2014/main" id="{C01F3692-0377-45AE-B08F-8FE47B35D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50349">
            <a:off x="10043287" y="1326173"/>
            <a:ext cx="1308459" cy="2326149"/>
          </a:xfrm>
          <a:prstGeom prst="rect">
            <a:avLst/>
          </a:prstGeom>
          <a:ln>
            <a:noFill/>
          </a:ln>
          <a:effectLst>
            <a:outerShdw blurRad="190500" dist="228600" dir="2700000" algn="ctr">
              <a:srgbClr val="000000">
                <a:alpha val="30000"/>
              </a:srgbClr>
            </a:outerShdw>
            <a:softEdge rad="63500"/>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201A573C-E809-4D2D-B3AD-7A6ACD5C12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72531">
            <a:off x="8765309" y="4680030"/>
            <a:ext cx="3297070" cy="1854602"/>
          </a:xfrm>
          <a:prstGeom prst="rect">
            <a:avLst/>
          </a:prstGeom>
          <a:effectLst>
            <a:softEdge rad="63500"/>
          </a:effectLst>
        </p:spPr>
      </p:pic>
    </p:spTree>
    <p:extLst>
      <p:ext uri="{BB962C8B-B14F-4D97-AF65-F5344CB8AC3E}">
        <p14:creationId xmlns:p14="http://schemas.microsoft.com/office/powerpoint/2010/main" val="266696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1934753"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Waste Oil </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93451"/>
            <a:ext cx="6930610" cy="1754326"/>
          </a:xfrm>
          <a:prstGeom prst="rect">
            <a:avLst/>
          </a:prstGeom>
          <a:noFill/>
        </p:spPr>
        <p:txBody>
          <a:bodyPr wrap="square" rtlCol="0">
            <a:spAutoFit/>
          </a:bodyPr>
          <a:lstStyle/>
          <a:p>
            <a:r>
              <a:rPr lang="en-US" b="1" i="1" dirty="0"/>
              <a:t>Volume</a:t>
            </a:r>
            <a:r>
              <a:rPr lang="en-US" dirty="0"/>
              <a:t> : Close to 20,000 </a:t>
            </a:r>
            <a:r>
              <a:rPr lang="en-US" dirty="0" err="1"/>
              <a:t>litres</a:t>
            </a:r>
            <a:r>
              <a:rPr lang="en-US" dirty="0"/>
              <a:t> at the Storage facility</a:t>
            </a:r>
          </a:p>
          <a:p>
            <a:r>
              <a:rPr lang="en-US" b="1" i="1" dirty="0"/>
              <a:t>Collection</a:t>
            </a:r>
            <a:r>
              <a:rPr lang="en-US" dirty="0"/>
              <a:t> : Open collection, bring in or request for collection </a:t>
            </a:r>
          </a:p>
          <a:p>
            <a:r>
              <a:rPr lang="en-US" b="1" i="1" dirty="0"/>
              <a:t>Recycle</a:t>
            </a:r>
            <a:r>
              <a:rPr lang="en-US" dirty="0"/>
              <a:t> : Ship to Pacific BlueScope Company in Fiji</a:t>
            </a:r>
          </a:p>
          <a:p>
            <a:r>
              <a:rPr lang="en-US" b="1" i="1" dirty="0"/>
              <a:t>Shipment</a:t>
            </a:r>
            <a:r>
              <a:rPr lang="en-US" dirty="0"/>
              <a:t> : 4 Shipment in 2017  (</a:t>
            </a:r>
            <a:r>
              <a:rPr lang="en-US" b="1" dirty="0"/>
              <a:t>20,000 </a:t>
            </a:r>
            <a:r>
              <a:rPr lang="en-US" b="1" dirty="0" err="1"/>
              <a:t>litres</a:t>
            </a:r>
            <a:r>
              <a:rPr lang="en-US" dirty="0"/>
              <a:t>)</a:t>
            </a:r>
          </a:p>
          <a:p>
            <a:r>
              <a:rPr lang="en-US" dirty="0"/>
              <a:t>                    5 Shipment in 2018   (</a:t>
            </a:r>
            <a:r>
              <a:rPr lang="en-US" b="1" dirty="0"/>
              <a:t>25,000 </a:t>
            </a:r>
            <a:r>
              <a:rPr lang="en-US" b="1" dirty="0" err="1"/>
              <a:t>litres</a:t>
            </a:r>
            <a:r>
              <a:rPr lang="en-US" dirty="0"/>
              <a:t>)</a:t>
            </a:r>
          </a:p>
          <a:p>
            <a:r>
              <a:rPr lang="en-US" dirty="0"/>
              <a:t>                    5 Shipment in 2019   (</a:t>
            </a:r>
            <a:r>
              <a:rPr lang="en-US" b="1" dirty="0"/>
              <a:t>25,000 </a:t>
            </a:r>
            <a:r>
              <a:rPr lang="en-US" b="1" dirty="0" err="1"/>
              <a:t>litres</a:t>
            </a:r>
            <a:r>
              <a:rPr lang="en-US" dirty="0"/>
              <a:t>)</a:t>
            </a:r>
          </a:p>
        </p:txBody>
      </p:sp>
      <p:pic>
        <p:nvPicPr>
          <p:cNvPr id="7" name="Picture 6">
            <a:extLst>
              <a:ext uri="{FF2B5EF4-FFF2-40B4-BE49-F238E27FC236}">
                <a16:creationId xmlns:a16="http://schemas.microsoft.com/office/drawing/2014/main" id="{47E8947D-A65A-4A8E-A864-7F47F3E2AE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2151" y="4084685"/>
            <a:ext cx="3266596" cy="2449947"/>
          </a:xfrm>
          <a:prstGeom prst="rect">
            <a:avLst/>
          </a:prstGeom>
          <a:effectLst>
            <a:softEdge rad="63500"/>
          </a:effectLst>
        </p:spPr>
      </p:pic>
      <p:pic>
        <p:nvPicPr>
          <p:cNvPr id="9" name="Picture 8">
            <a:extLst>
              <a:ext uri="{FF2B5EF4-FFF2-40B4-BE49-F238E27FC236}">
                <a16:creationId xmlns:a16="http://schemas.microsoft.com/office/drawing/2014/main" id="{0FE76C7D-735B-4834-A3A7-3C1A205512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24941">
            <a:off x="9071421" y="1913410"/>
            <a:ext cx="2928814" cy="1946441"/>
          </a:xfrm>
          <a:prstGeom prst="rect">
            <a:avLst/>
          </a:prstGeom>
          <a:effectLst>
            <a:softEdge rad="63500"/>
          </a:effectLst>
        </p:spPr>
      </p:pic>
    </p:spTree>
    <p:extLst>
      <p:ext uri="{BB962C8B-B14F-4D97-AF65-F5344CB8AC3E}">
        <p14:creationId xmlns:p14="http://schemas.microsoft.com/office/powerpoint/2010/main" val="992295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1934753"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Asbestos </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93451"/>
            <a:ext cx="6930610" cy="2031325"/>
          </a:xfrm>
          <a:prstGeom prst="rect">
            <a:avLst/>
          </a:prstGeom>
          <a:noFill/>
        </p:spPr>
        <p:txBody>
          <a:bodyPr wrap="square" rtlCol="0">
            <a:spAutoFit/>
          </a:bodyPr>
          <a:lstStyle/>
          <a:p>
            <a:r>
              <a:rPr lang="en-US" b="1" i="1" dirty="0"/>
              <a:t>Volume</a:t>
            </a:r>
            <a:r>
              <a:rPr lang="en-US" dirty="0"/>
              <a:t> : Asbestos volume from contaminated sites and buildings have </a:t>
            </a:r>
          </a:p>
          <a:p>
            <a:r>
              <a:rPr lang="en-US" dirty="0"/>
              <a:t>                 been identified on Funafuti (not including the outer islands). </a:t>
            </a:r>
          </a:p>
          <a:p>
            <a:r>
              <a:rPr lang="en-US" b="1" i="1" dirty="0"/>
              <a:t>Collection</a:t>
            </a:r>
            <a:r>
              <a:rPr lang="en-US" dirty="0"/>
              <a:t> : No collection schedule since training for removal, transport </a:t>
            </a:r>
          </a:p>
          <a:p>
            <a:r>
              <a:rPr lang="en-US" dirty="0"/>
              <a:t>                     and storage has not conducted yet. </a:t>
            </a:r>
          </a:p>
          <a:p>
            <a:r>
              <a:rPr lang="en-US" b="1" i="1" dirty="0"/>
              <a:t>Storage</a:t>
            </a:r>
            <a:r>
              <a:rPr lang="en-US" dirty="0"/>
              <a:t> : No specific site or storage facility identify for storage. </a:t>
            </a:r>
          </a:p>
          <a:p>
            <a:r>
              <a:rPr lang="en-US" b="1" i="1" dirty="0"/>
              <a:t>Shipment</a:t>
            </a:r>
            <a:r>
              <a:rPr lang="en-US" dirty="0"/>
              <a:t> : No shipment or any arrangement made to safely dispose </a:t>
            </a:r>
          </a:p>
          <a:p>
            <a:r>
              <a:rPr lang="en-US" dirty="0"/>
              <a:t>                     asbestos  </a:t>
            </a:r>
          </a:p>
        </p:txBody>
      </p:sp>
      <p:pic>
        <p:nvPicPr>
          <p:cNvPr id="5" name="Picture 4">
            <a:extLst>
              <a:ext uri="{FF2B5EF4-FFF2-40B4-BE49-F238E27FC236}">
                <a16:creationId xmlns:a16="http://schemas.microsoft.com/office/drawing/2014/main" id="{611D0106-55CC-4529-8A77-46DFF87FD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68290">
            <a:off x="9240396" y="1663141"/>
            <a:ext cx="2674852" cy="1928027"/>
          </a:xfrm>
          <a:prstGeom prst="rect">
            <a:avLst/>
          </a:prstGeom>
          <a:effectLst>
            <a:softEdge rad="63500"/>
          </a:effectLst>
        </p:spPr>
      </p:pic>
      <p:pic>
        <p:nvPicPr>
          <p:cNvPr id="7" name="Picture 6">
            <a:extLst>
              <a:ext uri="{FF2B5EF4-FFF2-40B4-BE49-F238E27FC236}">
                <a16:creationId xmlns:a16="http://schemas.microsoft.com/office/drawing/2014/main" id="{0482C83F-F539-40B5-80F3-52E65EBF88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882" y="4190999"/>
            <a:ext cx="2903472" cy="2209992"/>
          </a:xfrm>
          <a:prstGeom prst="rect">
            <a:avLst/>
          </a:prstGeom>
          <a:effectLst>
            <a:softEdge rad="63500"/>
          </a:effectLst>
        </p:spPr>
      </p:pic>
      <p:pic>
        <p:nvPicPr>
          <p:cNvPr id="6" name="Picture 5">
            <a:extLst>
              <a:ext uri="{FF2B5EF4-FFF2-40B4-BE49-F238E27FC236}">
                <a16:creationId xmlns:a16="http://schemas.microsoft.com/office/drawing/2014/main" id="{0599BE43-FAE1-4BEC-9EBB-E675EB1718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6396" y="4924776"/>
            <a:ext cx="2487384" cy="1878657"/>
          </a:xfrm>
          <a:prstGeom prst="rect">
            <a:avLst/>
          </a:prstGeom>
          <a:effectLst>
            <a:softEdge rad="63500"/>
          </a:effectLst>
        </p:spPr>
      </p:pic>
    </p:spTree>
    <p:extLst>
      <p:ext uri="{BB962C8B-B14F-4D97-AF65-F5344CB8AC3E}">
        <p14:creationId xmlns:p14="http://schemas.microsoft.com/office/powerpoint/2010/main" val="418714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2781785"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Asbestos  </a:t>
            </a:r>
            <a:endParaRPr lang="en-TV" sz="2400" b="1" dirty="0">
              <a:solidFill>
                <a:srgbClr val="002060"/>
              </a:solidFill>
              <a:latin typeface="Aharoni" panose="02010803020104030203" pitchFamily="2" charset="-79"/>
              <a:cs typeface="Aharoni" panose="02010803020104030203" pitchFamily="2" charset="-79"/>
            </a:endParaRPr>
          </a:p>
        </p:txBody>
      </p:sp>
      <p:pic>
        <p:nvPicPr>
          <p:cNvPr id="5" name="Picture 4">
            <a:extLst>
              <a:ext uri="{FF2B5EF4-FFF2-40B4-BE49-F238E27FC236}">
                <a16:creationId xmlns:a16="http://schemas.microsoft.com/office/drawing/2014/main" id="{B2756550-C6DF-4036-A4A2-E86269C335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294" y="2714113"/>
            <a:ext cx="6443788" cy="3390337"/>
          </a:xfrm>
          <a:prstGeom prst="rect">
            <a:avLst/>
          </a:prstGeom>
        </p:spPr>
      </p:pic>
    </p:spTree>
    <p:extLst>
      <p:ext uri="{BB962C8B-B14F-4D97-AF65-F5344CB8AC3E}">
        <p14:creationId xmlns:p14="http://schemas.microsoft.com/office/powerpoint/2010/main" val="196486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5751392"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Used Lead Acid Batteries (</a:t>
            </a:r>
            <a:r>
              <a:rPr lang="en-US" sz="2400" b="1" dirty="0" err="1">
                <a:solidFill>
                  <a:srgbClr val="002060"/>
                </a:solidFill>
                <a:latin typeface="Aharoni" panose="02010803020104030203" pitchFamily="2" charset="-79"/>
                <a:cs typeface="Aharoni" panose="02010803020104030203" pitchFamily="2" charset="-79"/>
              </a:rPr>
              <a:t>uLABs</a:t>
            </a:r>
            <a:r>
              <a:rPr lang="en-US" sz="2400" b="1" dirty="0">
                <a:solidFill>
                  <a:srgbClr val="002060"/>
                </a:solidFill>
                <a:latin typeface="Aharoni" panose="02010803020104030203" pitchFamily="2" charset="-79"/>
                <a:cs typeface="Aharoni" panose="02010803020104030203" pitchFamily="2" charset="-79"/>
              </a:rPr>
              <a:t>)</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93451"/>
            <a:ext cx="6930610" cy="1754326"/>
          </a:xfrm>
          <a:prstGeom prst="rect">
            <a:avLst/>
          </a:prstGeom>
          <a:noFill/>
        </p:spPr>
        <p:txBody>
          <a:bodyPr wrap="square" rtlCol="0">
            <a:spAutoFit/>
          </a:bodyPr>
          <a:lstStyle/>
          <a:p>
            <a:r>
              <a:rPr lang="en-US" b="1" i="1" dirty="0"/>
              <a:t>Volume</a:t>
            </a:r>
            <a:r>
              <a:rPr lang="en-US" dirty="0"/>
              <a:t> : Approximately half a container of </a:t>
            </a:r>
            <a:r>
              <a:rPr lang="en-US" dirty="0" err="1"/>
              <a:t>uLAB’s</a:t>
            </a:r>
            <a:endParaRPr lang="en-US" dirty="0"/>
          </a:p>
          <a:p>
            <a:r>
              <a:rPr lang="en-US" b="1" i="1" dirty="0"/>
              <a:t>Collection</a:t>
            </a:r>
            <a:r>
              <a:rPr lang="en-US" dirty="0"/>
              <a:t> : Weekly collection is provided by the DWM, hence private </a:t>
            </a:r>
          </a:p>
          <a:p>
            <a:r>
              <a:rPr lang="en-US" dirty="0"/>
              <a:t>                     deliveries is also encouraged </a:t>
            </a:r>
          </a:p>
          <a:p>
            <a:r>
              <a:rPr lang="en-US" b="1" i="1" dirty="0"/>
              <a:t>Packing</a:t>
            </a:r>
            <a:r>
              <a:rPr lang="en-US" dirty="0"/>
              <a:t> : Stacks in pallet into a container </a:t>
            </a:r>
          </a:p>
          <a:p>
            <a:r>
              <a:rPr lang="en-US" b="1" i="1" dirty="0"/>
              <a:t>Shipment</a:t>
            </a:r>
            <a:r>
              <a:rPr lang="en-US" dirty="0"/>
              <a:t> : Successful negotiation were made with the Pacific Batteries </a:t>
            </a:r>
          </a:p>
          <a:p>
            <a:r>
              <a:rPr lang="en-US" dirty="0"/>
              <a:t>                     to ship to Fiji </a:t>
            </a:r>
          </a:p>
        </p:txBody>
      </p:sp>
      <p:pic>
        <p:nvPicPr>
          <p:cNvPr id="5" name="Picture 4">
            <a:extLst>
              <a:ext uri="{FF2B5EF4-FFF2-40B4-BE49-F238E27FC236}">
                <a16:creationId xmlns:a16="http://schemas.microsoft.com/office/drawing/2014/main" id="{0ACD501F-E1EC-4B04-AE30-3A6DAC296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54838">
            <a:off x="9315449" y="1738057"/>
            <a:ext cx="2567709" cy="1925782"/>
          </a:xfrm>
          <a:prstGeom prst="rect">
            <a:avLst/>
          </a:prstGeom>
          <a:effectLst>
            <a:softEdge rad="63500"/>
          </a:effectLst>
        </p:spPr>
      </p:pic>
      <p:pic>
        <p:nvPicPr>
          <p:cNvPr id="7" name="Picture 6">
            <a:extLst>
              <a:ext uri="{FF2B5EF4-FFF2-40B4-BE49-F238E27FC236}">
                <a16:creationId xmlns:a16="http://schemas.microsoft.com/office/drawing/2014/main" id="{3E2D150C-01D2-4546-B898-575876CE72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5024">
            <a:off x="9363441" y="4465402"/>
            <a:ext cx="2339103" cy="1754327"/>
          </a:xfrm>
          <a:prstGeom prst="rect">
            <a:avLst/>
          </a:prstGeom>
          <a:effectLst>
            <a:softEdge rad="63500"/>
          </a:effectLst>
        </p:spPr>
      </p:pic>
    </p:spTree>
    <p:extLst>
      <p:ext uri="{BB962C8B-B14F-4D97-AF65-F5344CB8AC3E}">
        <p14:creationId xmlns:p14="http://schemas.microsoft.com/office/powerpoint/2010/main" val="158946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87B6D9AE-0EB6-48CA-9D0E-62820D8BA664}"/>
              </a:ext>
            </a:extLst>
          </p:cNvPr>
          <p:cNvSpPr/>
          <p:nvPr/>
        </p:nvSpPr>
        <p:spPr>
          <a:xfrm flipV="1">
            <a:off x="1043709" y="-111633"/>
            <a:ext cx="10002982" cy="899129"/>
          </a:xfrm>
          <a:prstGeom prst="wave">
            <a:avLst>
              <a:gd name="adj1" fmla="val 12500"/>
              <a:gd name="adj2" fmla="val -10000"/>
            </a:avLst>
          </a:prstGeom>
          <a:effectLst>
            <a:outerShdw blurRad="76200" dir="13500000" sy="23000" kx="1200000" algn="br" rotWithShape="0">
              <a:prstClr val="black">
                <a:alpha val="20000"/>
              </a:prstClr>
            </a:outerShdw>
          </a:effectLst>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endParaRPr lang="en-TV" dirty="0"/>
          </a:p>
        </p:txBody>
      </p:sp>
      <p:pic>
        <p:nvPicPr>
          <p:cNvPr id="11" name="Picture 10">
            <a:extLst>
              <a:ext uri="{FF2B5EF4-FFF2-40B4-BE49-F238E27FC236}">
                <a16:creationId xmlns:a16="http://schemas.microsoft.com/office/drawing/2014/main" id="{40778DA3-D12E-4A1C-940D-8524EC93B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5" y="53825"/>
            <a:ext cx="832924" cy="733671"/>
          </a:xfrm>
          <a:prstGeom prst="rect">
            <a:avLst/>
          </a:prstGeom>
        </p:spPr>
      </p:pic>
      <p:pic>
        <p:nvPicPr>
          <p:cNvPr id="14" name="Picture 13">
            <a:extLst>
              <a:ext uri="{FF2B5EF4-FFF2-40B4-BE49-F238E27FC236}">
                <a16:creationId xmlns:a16="http://schemas.microsoft.com/office/drawing/2014/main" id="{F512AFBD-3E0C-48C1-9A93-F3389FAF6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632" y="53825"/>
            <a:ext cx="645825" cy="673822"/>
          </a:xfrm>
          <a:prstGeom prst="rect">
            <a:avLst/>
          </a:prstGeom>
        </p:spPr>
      </p:pic>
      <p:pic>
        <p:nvPicPr>
          <p:cNvPr id="17" name="Picture 16">
            <a:extLst>
              <a:ext uri="{FF2B5EF4-FFF2-40B4-BE49-F238E27FC236}">
                <a16:creationId xmlns:a16="http://schemas.microsoft.com/office/drawing/2014/main" id="{D17D0F8D-9899-49CF-AFE5-58A5188BE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82" y="6245047"/>
            <a:ext cx="1308459" cy="579170"/>
          </a:xfrm>
          <a:prstGeom prst="rect">
            <a:avLst/>
          </a:prstGeom>
        </p:spPr>
      </p:pic>
      <p:sp>
        <p:nvSpPr>
          <p:cNvPr id="18" name="TextBox 17">
            <a:extLst>
              <a:ext uri="{FF2B5EF4-FFF2-40B4-BE49-F238E27FC236}">
                <a16:creationId xmlns:a16="http://schemas.microsoft.com/office/drawing/2014/main" id="{C67B86BE-2DFE-4881-BC66-2FDBA844165E}"/>
              </a:ext>
            </a:extLst>
          </p:cNvPr>
          <p:cNvSpPr txBox="1"/>
          <p:nvPr/>
        </p:nvSpPr>
        <p:spPr>
          <a:xfrm flipH="1">
            <a:off x="4437957" y="114743"/>
            <a:ext cx="2808086" cy="769441"/>
          </a:xfrm>
          <a:prstGeom prst="rect">
            <a:avLst/>
          </a:prstGeom>
          <a:noFill/>
        </p:spPr>
        <p:txBody>
          <a:bodyPr wrap="square" rtlCol="0">
            <a:spAutoFit/>
          </a:bodyPr>
          <a:lstStyle/>
          <a:p>
            <a:r>
              <a:rPr lang="en-US" sz="1600" dirty="0">
                <a:solidFill>
                  <a:schemeClr val="bg1"/>
                </a:solidFill>
                <a:latin typeface="Aharoni" panose="02010803020104030203" pitchFamily="2" charset="-79"/>
                <a:cs typeface="Aharoni" panose="02010803020104030203" pitchFamily="2" charset="-79"/>
              </a:rPr>
              <a:t>PacWaste Plus Steering Committee Meeting </a:t>
            </a:r>
          </a:p>
          <a:p>
            <a:endParaRPr lang="en-TV" sz="1200" dirty="0">
              <a:latin typeface="Abadi" panose="020B06040201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4BA6A549-794B-4A8F-B5DA-07269FE71A58}"/>
              </a:ext>
            </a:extLst>
          </p:cNvPr>
          <p:cNvSpPr txBox="1"/>
          <p:nvPr/>
        </p:nvSpPr>
        <p:spPr>
          <a:xfrm>
            <a:off x="6096000" y="6581001"/>
            <a:ext cx="665018" cy="276999"/>
          </a:xfrm>
          <a:prstGeom prst="rect">
            <a:avLst/>
          </a:prstGeom>
          <a:noFill/>
        </p:spPr>
        <p:txBody>
          <a:bodyPr wrap="square" rtlCol="0">
            <a:spAutoFit/>
          </a:bodyPr>
          <a:lstStyle/>
          <a:p>
            <a:r>
              <a:rPr lang="en-US" sz="1200" b="1" dirty="0"/>
              <a:t>2020</a:t>
            </a:r>
            <a:endParaRPr lang="en-TV" sz="1200" b="1" dirty="0"/>
          </a:p>
        </p:txBody>
      </p:sp>
      <p:pic>
        <p:nvPicPr>
          <p:cNvPr id="24" name="Picture 23">
            <a:extLst>
              <a:ext uri="{FF2B5EF4-FFF2-40B4-BE49-F238E27FC236}">
                <a16:creationId xmlns:a16="http://schemas.microsoft.com/office/drawing/2014/main" id="{2BCC3D2E-84DC-4A2D-BAD0-1C2FE6E42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1925" y="4352925"/>
            <a:ext cx="2667000" cy="2343150"/>
          </a:xfrm>
          <a:prstGeom prst="rect">
            <a:avLst/>
          </a:prstGeom>
        </p:spPr>
      </p:pic>
      <p:sp>
        <p:nvSpPr>
          <p:cNvPr id="10" name="TextBox 9">
            <a:extLst>
              <a:ext uri="{FF2B5EF4-FFF2-40B4-BE49-F238E27FC236}">
                <a16:creationId xmlns:a16="http://schemas.microsoft.com/office/drawing/2014/main" id="{E1BDB6BA-9DA6-4F92-A651-635E04DCA429}"/>
              </a:ext>
            </a:extLst>
          </p:cNvPr>
          <p:cNvSpPr txBox="1"/>
          <p:nvPr/>
        </p:nvSpPr>
        <p:spPr>
          <a:xfrm>
            <a:off x="2864426" y="1503220"/>
            <a:ext cx="6451023" cy="584775"/>
          </a:xfrm>
          <a:prstGeom prst="rect">
            <a:avLst/>
          </a:prstGeom>
          <a:noFill/>
        </p:spPr>
        <p:txBody>
          <a:bodyPr wrap="square" rtlCol="0">
            <a:spAutoFit/>
          </a:bodyPr>
          <a:lstStyle/>
          <a:p>
            <a:r>
              <a:rPr lang="en-US" sz="3200" b="1" dirty="0">
                <a:latin typeface="Abadi" panose="020B0604020104020204" pitchFamily="34" charset="0"/>
              </a:rPr>
              <a:t>Waste Management </a:t>
            </a:r>
            <a:endParaRPr lang="en-TV" sz="3200" b="1" dirty="0">
              <a:latin typeface="Abadi" panose="020B0604020104020204" pitchFamily="34" charset="0"/>
            </a:endParaRPr>
          </a:p>
        </p:txBody>
      </p:sp>
      <p:sp>
        <p:nvSpPr>
          <p:cNvPr id="12" name="Rectangle 11">
            <a:extLst>
              <a:ext uri="{FF2B5EF4-FFF2-40B4-BE49-F238E27FC236}">
                <a16:creationId xmlns:a16="http://schemas.microsoft.com/office/drawing/2014/main" id="{9F44B1B3-CBBA-49F3-A299-17278BF022FB}"/>
              </a:ext>
            </a:extLst>
          </p:cNvPr>
          <p:cNvSpPr/>
          <p:nvPr/>
        </p:nvSpPr>
        <p:spPr>
          <a:xfrm>
            <a:off x="1656172" y="2239283"/>
            <a:ext cx="2895274" cy="461665"/>
          </a:xfrm>
          <a:prstGeom prst="rect">
            <a:avLst/>
          </a:prstGeom>
        </p:spPr>
        <p:txBody>
          <a:bodyPr wrap="square">
            <a:spAutoFit/>
          </a:bodyPr>
          <a:lstStyle/>
          <a:p>
            <a:r>
              <a:rPr lang="en-US" sz="2400" b="1" dirty="0">
                <a:solidFill>
                  <a:srgbClr val="002060"/>
                </a:solidFill>
                <a:latin typeface="Aharoni" panose="02010803020104030203" pitchFamily="2" charset="-79"/>
                <a:cs typeface="Aharoni" panose="02010803020104030203" pitchFamily="2" charset="-79"/>
              </a:rPr>
              <a:t>Health Care Waste </a:t>
            </a:r>
            <a:endParaRPr lang="en-TV" sz="2400" b="1" dirty="0">
              <a:solidFill>
                <a:srgbClr val="002060"/>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C6D6CDA6-FB4D-4542-914C-4EF725480DC8}"/>
              </a:ext>
            </a:extLst>
          </p:cNvPr>
          <p:cNvSpPr txBox="1"/>
          <p:nvPr/>
        </p:nvSpPr>
        <p:spPr>
          <a:xfrm>
            <a:off x="2384839" y="2893451"/>
            <a:ext cx="6930610" cy="1754326"/>
          </a:xfrm>
          <a:prstGeom prst="rect">
            <a:avLst/>
          </a:prstGeom>
          <a:noFill/>
        </p:spPr>
        <p:txBody>
          <a:bodyPr wrap="square" rtlCol="0">
            <a:spAutoFit/>
          </a:bodyPr>
          <a:lstStyle/>
          <a:p>
            <a:r>
              <a:rPr lang="en-US" b="1" i="1" dirty="0"/>
              <a:t>Volume</a:t>
            </a:r>
            <a:r>
              <a:rPr lang="en-US" dirty="0"/>
              <a:t> :  Average of 1m³ per day</a:t>
            </a:r>
          </a:p>
          <a:p>
            <a:r>
              <a:rPr lang="en-US" b="1" i="1" dirty="0"/>
              <a:t>Collection</a:t>
            </a:r>
            <a:r>
              <a:rPr lang="en-US" dirty="0"/>
              <a:t> : Provided by the Ministry of Health.</a:t>
            </a:r>
          </a:p>
          <a:p>
            <a:r>
              <a:rPr lang="en-US" b="1" i="1" dirty="0"/>
              <a:t>Storage</a:t>
            </a:r>
            <a:r>
              <a:rPr lang="en-US" dirty="0"/>
              <a:t> : No proper and safe storage facility available </a:t>
            </a:r>
          </a:p>
          <a:p>
            <a:r>
              <a:rPr lang="en-US" b="1" i="1" dirty="0"/>
              <a:t>Incinerate</a:t>
            </a:r>
            <a:r>
              <a:rPr lang="en-US" dirty="0"/>
              <a:t> : Currently using the manual process of burning medical </a:t>
            </a:r>
          </a:p>
          <a:p>
            <a:r>
              <a:rPr lang="en-US" dirty="0"/>
              <a:t>                     waste since the incinerator procured under PacWaste </a:t>
            </a:r>
          </a:p>
          <a:p>
            <a:r>
              <a:rPr lang="en-US" dirty="0"/>
              <a:t>                     Project broke down in 2016 </a:t>
            </a:r>
          </a:p>
        </p:txBody>
      </p:sp>
      <p:pic>
        <p:nvPicPr>
          <p:cNvPr id="6" name="Picture 5">
            <a:extLst>
              <a:ext uri="{FF2B5EF4-FFF2-40B4-BE49-F238E27FC236}">
                <a16:creationId xmlns:a16="http://schemas.microsoft.com/office/drawing/2014/main" id="{D8C5ADB9-36F1-443F-9D2C-8E1F09413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49802">
            <a:off x="9157942" y="1662521"/>
            <a:ext cx="2755771" cy="1550121"/>
          </a:xfrm>
          <a:prstGeom prst="rect">
            <a:avLst/>
          </a:prstGeom>
          <a:effectLst>
            <a:softEdge rad="63500"/>
          </a:effectLst>
        </p:spPr>
      </p:pic>
      <p:pic>
        <p:nvPicPr>
          <p:cNvPr id="9" name="Picture 8">
            <a:extLst>
              <a:ext uri="{FF2B5EF4-FFF2-40B4-BE49-F238E27FC236}">
                <a16:creationId xmlns:a16="http://schemas.microsoft.com/office/drawing/2014/main" id="{E460A66D-2CAB-4D99-A9CB-45798962CB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9891" y="4506105"/>
            <a:ext cx="3102387" cy="1894695"/>
          </a:xfrm>
          <a:prstGeom prst="rect">
            <a:avLst/>
          </a:prstGeom>
          <a:effectLst>
            <a:softEdge rad="63500"/>
          </a:effectLst>
        </p:spPr>
      </p:pic>
    </p:spTree>
    <p:extLst>
      <p:ext uri="{BB962C8B-B14F-4D97-AF65-F5344CB8AC3E}">
        <p14:creationId xmlns:p14="http://schemas.microsoft.com/office/powerpoint/2010/main" val="3186035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1119</TotalTime>
  <Words>1012</Words>
  <Application>Microsoft Office PowerPoint</Application>
  <PresentationFormat>Widescreen</PresentationFormat>
  <Paragraphs>173</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MS PGothic</vt:lpstr>
      <vt:lpstr>Abadi</vt:lpstr>
      <vt:lpstr>Abadi Extra Light</vt:lpstr>
      <vt:lpstr>Aharoni</vt:lpstr>
      <vt:lpstr>Arial</vt:lpstr>
      <vt:lpstr>Calibri</vt:lpstr>
      <vt:lpstr>Calibri Light</vt:lpstr>
      <vt:lpstr>Candara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Kiligia Walter</dc:creator>
  <cp:lastModifiedBy>Kiligia Walter</cp:lastModifiedBy>
  <cp:revision>48</cp:revision>
  <dcterms:created xsi:type="dcterms:W3CDTF">2020-02-05T21:40:02Z</dcterms:created>
  <dcterms:modified xsi:type="dcterms:W3CDTF">2020-02-08T06:30:12Z</dcterms:modified>
</cp:coreProperties>
</file>