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9" r:id="rId14"/>
    <p:sldId id="267" r:id="rId15"/>
    <p:sldId id="268" r:id="rId16"/>
    <p:sldId id="27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0A72A-DADE-4042-83BD-0D8390D68505}" type="datetimeFigureOut">
              <a:rPr lang="en-US" smtClean="0"/>
              <a:t>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08501-C631-4367-B198-00A497A70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672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0A72A-DADE-4042-83BD-0D8390D68505}" type="datetimeFigureOut">
              <a:rPr lang="en-US" smtClean="0"/>
              <a:t>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08501-C631-4367-B198-00A497A70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602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0A72A-DADE-4042-83BD-0D8390D68505}" type="datetimeFigureOut">
              <a:rPr lang="en-US" smtClean="0"/>
              <a:t>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08501-C631-4367-B198-00A497A70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842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0A72A-DADE-4042-83BD-0D8390D68505}" type="datetimeFigureOut">
              <a:rPr lang="en-US" smtClean="0"/>
              <a:t>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08501-C631-4367-B198-00A497A70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7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0A72A-DADE-4042-83BD-0D8390D68505}" type="datetimeFigureOut">
              <a:rPr lang="en-US" smtClean="0"/>
              <a:t>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08501-C631-4367-B198-00A497A70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839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0A72A-DADE-4042-83BD-0D8390D68505}" type="datetimeFigureOut">
              <a:rPr lang="en-US" smtClean="0"/>
              <a:t>2/9/2020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08501-C631-4367-B198-00A497A70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189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0A72A-DADE-4042-83BD-0D8390D68505}" type="datetimeFigureOut">
              <a:rPr lang="en-US" smtClean="0"/>
              <a:t>2/9/2020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08501-C631-4367-B198-00A497A70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420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0A72A-DADE-4042-83BD-0D8390D68505}" type="datetimeFigureOut">
              <a:rPr lang="en-US" smtClean="0"/>
              <a:t>2/9/2020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08501-C631-4367-B198-00A497A70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001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0A72A-DADE-4042-83BD-0D8390D68505}" type="datetimeFigureOut">
              <a:rPr lang="en-US" smtClean="0"/>
              <a:t>2/9/2020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08501-C631-4367-B198-00A497A70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653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0A72A-DADE-4042-83BD-0D8390D68505}" type="datetimeFigureOut">
              <a:rPr lang="en-US" smtClean="0"/>
              <a:t>2/9/2020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08501-C631-4367-B198-00A497A70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520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0A72A-DADE-4042-83BD-0D8390D68505}" type="datetimeFigureOut">
              <a:rPr lang="en-US" smtClean="0"/>
              <a:t>2/9/2020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08501-C631-4367-B198-00A497A70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317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0A72A-DADE-4042-83BD-0D8390D68505}" type="datetimeFigureOut">
              <a:rPr lang="en-US" smtClean="0"/>
              <a:t>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08501-C631-4367-B198-00A497A70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670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4962" y="2922691"/>
            <a:ext cx="9144000" cy="3017520"/>
          </a:xfrm>
        </p:spPr>
        <p:txBody>
          <a:bodyPr>
            <a:normAutofit/>
          </a:bodyPr>
          <a:lstStyle/>
          <a:p>
            <a:r>
              <a:rPr lang="en-US" sz="2600" b="1" dirty="0" err="1" smtClean="0"/>
              <a:t>Isoa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Korovulavula</a:t>
            </a:r>
            <a:endParaRPr lang="en-US" sz="2600" b="1" dirty="0" smtClean="0"/>
          </a:p>
          <a:p>
            <a:r>
              <a:rPr lang="en-US" sz="2600" b="1" dirty="0" smtClean="0"/>
              <a:t>The Institute of Applied Sciences</a:t>
            </a:r>
          </a:p>
          <a:p>
            <a:r>
              <a:rPr lang="en-US" sz="2600" b="1" dirty="0" smtClean="0"/>
              <a:t>The University of the South Pacific</a:t>
            </a:r>
            <a:endParaRPr lang="en-US" dirty="0"/>
          </a:p>
          <a:p>
            <a:r>
              <a:rPr lang="en-US" sz="2600" dirty="0" smtClean="0"/>
              <a:t>10-12 </a:t>
            </a:r>
            <a:r>
              <a:rPr lang="en-US" sz="2600" dirty="0" smtClean="0"/>
              <a:t>February </a:t>
            </a:r>
            <a:r>
              <a:rPr lang="en-US" sz="2600" dirty="0" smtClean="0"/>
              <a:t>2020</a:t>
            </a:r>
          </a:p>
          <a:p>
            <a:r>
              <a:rPr lang="en-US" sz="2600" dirty="0" err="1" smtClean="0"/>
              <a:t>Tanoa</a:t>
            </a:r>
            <a:r>
              <a:rPr lang="en-US" sz="2600" dirty="0" smtClean="0"/>
              <a:t> International, </a:t>
            </a:r>
            <a:r>
              <a:rPr lang="en-US" sz="2600" dirty="0" err="1" smtClean="0"/>
              <a:t>Nadi</a:t>
            </a:r>
            <a:r>
              <a:rPr lang="en-US" sz="2600" dirty="0" smtClean="0"/>
              <a:t>, Fiji</a:t>
            </a:r>
            <a:endParaRPr lang="en-US" sz="2600" dirty="0"/>
          </a:p>
        </p:txBody>
      </p:sp>
      <p:sp>
        <p:nvSpPr>
          <p:cNvPr id="4" name="Rectangle 3"/>
          <p:cNvSpPr/>
          <p:nvPr/>
        </p:nvSpPr>
        <p:spPr>
          <a:xfrm>
            <a:off x="624839" y="583125"/>
            <a:ext cx="1077468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1933575" algn="l"/>
                <a:tab pos="2300605" algn="l"/>
              </a:tabLst>
            </a:pPr>
            <a:r>
              <a:rPr lang="en-US" sz="3200" b="1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Stock </a:t>
            </a:r>
            <a:r>
              <a:rPr lang="en-US" sz="32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take of available Tertiary and Vocational Waste Management Courses in the Pacific Region</a:t>
            </a:r>
            <a:endParaRPr lang="en-US" sz="3200" dirty="0"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1933575" algn="l"/>
                <a:tab pos="2300605" algn="l"/>
              </a:tabLst>
            </a:pPr>
            <a:r>
              <a:rPr lang="en-US" sz="32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endParaRPr lang="en-US" sz="3200" dirty="0"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1933575" algn="l"/>
                <a:tab pos="2300605" algn="l"/>
              </a:tabLst>
            </a:pPr>
            <a:r>
              <a:rPr lang="en-US" sz="32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3200" b="1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PacWaste</a:t>
            </a:r>
            <a:r>
              <a:rPr lang="en-US" sz="32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Plus </a:t>
            </a:r>
            <a:r>
              <a:rPr lang="en-US" sz="3200" b="1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Programme</a:t>
            </a:r>
            <a:endParaRPr lang="en-US" sz="3200" dirty="0"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4964" y="5489788"/>
            <a:ext cx="2103995" cy="1181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0314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09451" y="1162594"/>
            <a:ext cx="10567852" cy="405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1933575" algn="l"/>
                <a:tab pos="2300605" algn="l"/>
              </a:tabLst>
            </a:pPr>
            <a:r>
              <a:rPr lang="en-US" sz="28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information that will be gathered will be organized based on the following factors:</a:t>
            </a:r>
            <a:endParaRPr lang="en-US" sz="2800" dirty="0" smtClean="0"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1933575" algn="l"/>
                <a:tab pos="2300605" algn="l"/>
              </a:tabLst>
            </a:pPr>
            <a:r>
              <a:rPr lang="en-US" sz="28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800" dirty="0" smtClean="0"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933575" algn="l"/>
                <a:tab pos="2300605" algn="l"/>
              </a:tabLst>
            </a:pPr>
            <a:r>
              <a:rPr lang="en-US" sz="28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Specific area of focus of the training course or </a:t>
            </a:r>
            <a:r>
              <a:rPr lang="en-US" sz="2800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programme</a:t>
            </a:r>
            <a:r>
              <a:rPr lang="en-US" sz="28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800" dirty="0" smtClean="0"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933575" algn="l"/>
                <a:tab pos="2300605" algn="l"/>
              </a:tabLst>
            </a:pPr>
            <a:r>
              <a:rPr lang="en-US" sz="28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training courses and programs that are still being offered and</a:t>
            </a:r>
            <a:endParaRPr lang="en-US" sz="2800" dirty="0" smtClean="0"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933575" algn="l"/>
                <a:tab pos="2300605" algn="l"/>
              </a:tabLst>
            </a:pPr>
            <a:r>
              <a:rPr lang="en-US" sz="28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Provide a historical chronicle account of the various waste management training courses and </a:t>
            </a:r>
            <a:r>
              <a:rPr lang="en-US" sz="2800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programmes</a:t>
            </a:r>
            <a:r>
              <a:rPr lang="en-US" sz="11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100" dirty="0"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8470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11234" y="1267097"/>
            <a:ext cx="6097190" cy="611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1933575" algn="l"/>
                <a:tab pos="2300605" algn="l"/>
              </a:tabLst>
            </a:pPr>
            <a:r>
              <a:rPr lang="en-US" sz="32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Task 2: Content confirmation </a:t>
            </a:r>
            <a:endParaRPr lang="en-US" sz="3200" dirty="0"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06583" y="2444821"/>
            <a:ext cx="771579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Course Title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Course Objective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Course expected output and outcome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1670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7647" y="1066255"/>
            <a:ext cx="1065929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 smtClean="0"/>
              <a:t>Key questions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 smtClean="0"/>
              <a:t>What is the length of the course?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 smtClean="0"/>
              <a:t>What is the delivery method of the course? Online or face to face?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 smtClean="0"/>
              <a:t>What are the pre-requisites or entry requirements for the course?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 smtClean="0"/>
              <a:t>Does the course use college credits, or can you cross-credit courses?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 smtClean="0"/>
              <a:t>Does the course offer any field work experience? And what is it.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 smtClean="0"/>
              <a:t>What kind of qualification is derived from the course?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 smtClean="0"/>
              <a:t>Does the course deliver competency-based training with exams or just “participation?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 smtClean="0"/>
              <a:t>What are the details of trainers and their qualifications?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66720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70710" y="948690"/>
            <a:ext cx="10659290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 smtClean="0"/>
              <a:t>Key Questions </a:t>
            </a:r>
            <a:r>
              <a:rPr lang="en-US" sz="2400" b="1" i="1" dirty="0" err="1" smtClean="0"/>
              <a:t>con’t</a:t>
            </a:r>
            <a:endParaRPr lang="en-US" sz="2400" b="1" i="1" dirty="0" smtClean="0"/>
          </a:p>
          <a:p>
            <a:pPr marL="342900" indent="-342900">
              <a:buFont typeface="+mj-lt"/>
              <a:buAutoNum type="arabicPeriod" startAt="8"/>
            </a:pPr>
            <a:r>
              <a:rPr lang="en-US" sz="2400" dirty="0" smtClean="0"/>
              <a:t>What is the cost of the course?</a:t>
            </a:r>
          </a:p>
          <a:p>
            <a:pPr marL="342900" indent="-342900">
              <a:buFont typeface="+mj-lt"/>
              <a:buAutoNum type="arabicPeriod" startAt="8"/>
            </a:pPr>
            <a:r>
              <a:rPr lang="en-US" sz="2400" dirty="0" smtClean="0"/>
              <a:t>Is the course offered regularly or one off?</a:t>
            </a:r>
          </a:p>
          <a:p>
            <a:pPr marL="342900" indent="-342900">
              <a:buFont typeface="+mj-lt"/>
              <a:buAutoNum type="arabicPeriod" startAt="8"/>
            </a:pPr>
            <a:r>
              <a:rPr lang="en-US" sz="2400" dirty="0" smtClean="0"/>
              <a:t>What is the lifespan and sustainability of these training courses? </a:t>
            </a:r>
          </a:p>
          <a:p>
            <a:pPr marL="342900" indent="-342900">
              <a:buFont typeface="+mj-lt"/>
              <a:buAutoNum type="arabicPeriod" startAt="8"/>
            </a:pPr>
            <a:r>
              <a:rPr lang="en-US" sz="2400" dirty="0" smtClean="0"/>
              <a:t>What feedback from participants have been received as to the appropriateness and usefulness of the course?</a:t>
            </a:r>
          </a:p>
          <a:p>
            <a:pPr marL="342900" indent="-342900">
              <a:buFont typeface="+mj-lt"/>
              <a:buAutoNum type="arabicPeriod" startAt="8"/>
            </a:pPr>
            <a:r>
              <a:rPr lang="en-US" sz="2400" dirty="0" smtClean="0"/>
              <a:t>Which of the </a:t>
            </a:r>
            <a:r>
              <a:rPr lang="en-US" sz="2400" dirty="0" err="1" smtClean="0"/>
              <a:t>PacWastePlus</a:t>
            </a:r>
            <a:r>
              <a:rPr lang="en-US" sz="2400" dirty="0" smtClean="0"/>
              <a:t> priority waste streams are addressed by this course?</a:t>
            </a:r>
          </a:p>
          <a:p>
            <a:pPr marL="342900" indent="-342900">
              <a:buFont typeface="+mj-lt"/>
              <a:buAutoNum type="arabicPeriod" startAt="8"/>
            </a:pPr>
            <a:r>
              <a:rPr lang="en-US" sz="2400" dirty="0" smtClean="0"/>
              <a:t>What other topics does this course cover that are not waste related? (Finance, probity, data management, monitoring, communications) </a:t>
            </a:r>
          </a:p>
          <a:p>
            <a:pPr marL="342900" indent="-342900">
              <a:buFont typeface="+mj-lt"/>
              <a:buAutoNum type="arabicPeriod" startAt="8"/>
            </a:pPr>
            <a:r>
              <a:rPr lang="en-US" sz="2400" dirty="0" smtClean="0"/>
              <a:t>What is the number of people that have enrolled and completed the course over the past 5 years?</a:t>
            </a:r>
          </a:p>
          <a:p>
            <a:pPr marL="342900" indent="-342900">
              <a:buFont typeface="+mj-lt"/>
              <a:buAutoNum type="arabicPeriod" startAt="8"/>
            </a:pPr>
            <a:r>
              <a:rPr lang="en-US" sz="2400" dirty="0" smtClean="0"/>
              <a:t>Does the completion of this course qualify for internationally recognized certification 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335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65215" y="1175657"/>
            <a:ext cx="9379132" cy="65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1933575" algn="l"/>
                <a:tab pos="2300605" algn="l"/>
              </a:tabLst>
            </a:pPr>
            <a:r>
              <a:rPr lang="en-US" sz="32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Task </a:t>
            </a:r>
            <a:r>
              <a:rPr lang="en-US" sz="3200" b="1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3: Consolidation and Final Synthesis </a:t>
            </a:r>
          </a:p>
        </p:txBody>
      </p:sp>
      <p:sp>
        <p:nvSpPr>
          <p:cNvPr id="4" name="Rectangle 3"/>
          <p:cNvSpPr/>
          <p:nvPr/>
        </p:nvSpPr>
        <p:spPr>
          <a:xfrm>
            <a:off x="1349827" y="2481330"/>
            <a:ext cx="1018467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This is the final synthesis and consolidation of all the waste management capacity building courses and </a:t>
            </a:r>
            <a:r>
              <a:rPr lang="en-US" sz="2800" dirty="0" err="1" smtClean="0"/>
              <a:t>programme</a:t>
            </a:r>
            <a:r>
              <a:rPr lang="en-US" sz="2800" dirty="0" smtClean="0"/>
              <a:t> stock findings.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This should also provide an insight to the gaps as well as what can be strengthened in these courses and programs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81985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1894" y="0"/>
            <a:ext cx="350929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hangingPunct="0">
              <a:spcBef>
                <a:spcPts val="600"/>
              </a:spcBef>
            </a:pPr>
            <a:r>
              <a:rPr lang="en-GB" sz="3200" b="1" kern="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Project Schedule</a:t>
            </a:r>
            <a:endParaRPr lang="en-US" sz="3200" b="1" kern="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987107"/>
              </p:ext>
            </p:extLst>
          </p:nvPr>
        </p:nvGraphicFramePr>
        <p:xfrm>
          <a:off x="352694" y="584775"/>
          <a:ext cx="11377751" cy="6190546"/>
        </p:xfrm>
        <a:graphic>
          <a:graphicData uri="http://schemas.openxmlformats.org/drawingml/2006/table">
            <a:tbl>
              <a:tblPr firstRow="1" firstCol="1" bandRow="1"/>
              <a:tblGrid>
                <a:gridCol w="5550698">
                  <a:extLst>
                    <a:ext uri="{9D8B030D-6E8A-4147-A177-3AD203B41FA5}">
                      <a16:colId xmlns:a16="http://schemas.microsoft.com/office/drawing/2014/main" val="1239191877"/>
                    </a:ext>
                  </a:extLst>
                </a:gridCol>
                <a:gridCol w="1204620">
                  <a:extLst>
                    <a:ext uri="{9D8B030D-6E8A-4147-A177-3AD203B41FA5}">
                      <a16:colId xmlns:a16="http://schemas.microsoft.com/office/drawing/2014/main" val="3965646991"/>
                    </a:ext>
                  </a:extLst>
                </a:gridCol>
                <a:gridCol w="1133760">
                  <a:extLst>
                    <a:ext uri="{9D8B030D-6E8A-4147-A177-3AD203B41FA5}">
                      <a16:colId xmlns:a16="http://schemas.microsoft.com/office/drawing/2014/main" val="810338810"/>
                    </a:ext>
                  </a:extLst>
                </a:gridCol>
                <a:gridCol w="1133760">
                  <a:extLst>
                    <a:ext uri="{9D8B030D-6E8A-4147-A177-3AD203B41FA5}">
                      <a16:colId xmlns:a16="http://schemas.microsoft.com/office/drawing/2014/main" val="1139994047"/>
                    </a:ext>
                  </a:extLst>
                </a:gridCol>
                <a:gridCol w="1133760">
                  <a:extLst>
                    <a:ext uri="{9D8B030D-6E8A-4147-A177-3AD203B41FA5}">
                      <a16:colId xmlns:a16="http://schemas.microsoft.com/office/drawing/2014/main" val="881856823"/>
                    </a:ext>
                  </a:extLst>
                </a:gridCol>
                <a:gridCol w="1221153">
                  <a:extLst>
                    <a:ext uri="{9D8B030D-6E8A-4147-A177-3AD203B41FA5}">
                      <a16:colId xmlns:a16="http://schemas.microsoft.com/office/drawing/2014/main" val="1319855911"/>
                    </a:ext>
                  </a:extLst>
                </a:gridCol>
              </a:tblGrid>
              <a:tr h="3131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Tasks related Activities</a:t>
                      </a:r>
                      <a:endParaRPr lang="en-US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Jan-20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Feb-20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Mar-20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Apr-20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May-20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5403579"/>
                  </a:ext>
                </a:extLst>
              </a:tr>
              <a:tr h="3131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 b="1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Task 1 Desk Review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509731"/>
                  </a:ext>
                </a:extLst>
              </a:tr>
              <a:tr h="3131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1.1 Collection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4021273"/>
                  </a:ext>
                </a:extLst>
              </a:tr>
              <a:tr h="3131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1.2 Organization 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8413701"/>
                  </a:ext>
                </a:extLst>
              </a:tr>
              <a:tr h="3131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1.3 Synthesis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5334168"/>
                  </a:ext>
                </a:extLst>
              </a:tr>
              <a:tr h="3131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720377"/>
                  </a:ext>
                </a:extLst>
              </a:tr>
              <a:tr h="3131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 b="1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Task 2 Content Confirmation</a:t>
                      </a:r>
                      <a:endParaRPr lang="en-US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8808618"/>
                  </a:ext>
                </a:extLst>
              </a:tr>
              <a:tr h="3131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.1 Development of the e-questionnaire</a:t>
                      </a:r>
                      <a:endParaRPr lang="en-US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455212"/>
                  </a:ext>
                </a:extLst>
              </a:tr>
              <a:tr h="3131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2.2 Test and Validation of the e-questionnaire</a:t>
                      </a:r>
                      <a:endParaRPr lang="en-US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9727060"/>
                  </a:ext>
                </a:extLst>
              </a:tr>
              <a:tr h="3131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2.3 Dissemination of the e-questionnaire</a:t>
                      </a:r>
                      <a:endParaRPr lang="en-US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462612"/>
                  </a:ext>
                </a:extLst>
              </a:tr>
              <a:tr h="6427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2.4 Consolidating and analysing of the results from the questionnaire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2517851"/>
                  </a:ext>
                </a:extLst>
              </a:tr>
              <a:tr h="3131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1599236"/>
                  </a:ext>
                </a:extLst>
              </a:tr>
              <a:tr h="3131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 b="1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Task 3 Final Synthesis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740934"/>
                  </a:ext>
                </a:extLst>
              </a:tr>
              <a:tr h="3131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3.1 Draft of the report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4422419"/>
                  </a:ext>
                </a:extLst>
              </a:tr>
              <a:tr h="3131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3.2 Finalizing of the report and submission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5527505"/>
                  </a:ext>
                </a:extLst>
              </a:tr>
              <a:tr h="9723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3.3 Submission of the final revised report based on comments from </a:t>
                      </a:r>
                      <a:r>
                        <a:rPr lang="en-AU" sz="20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PacWaste</a:t>
                      </a:r>
                      <a:r>
                        <a:rPr lang="en-AU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Plus Secretariat</a:t>
                      </a:r>
                      <a:endParaRPr lang="en-US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3565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224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 flipH="1">
            <a:off x="3504108" y="1606732"/>
            <a:ext cx="627997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Thank you </a:t>
            </a:r>
          </a:p>
          <a:p>
            <a:pPr algn="ctr"/>
            <a:endParaRPr lang="en-US" sz="4000" dirty="0"/>
          </a:p>
          <a:p>
            <a:pPr algn="ctr"/>
            <a:r>
              <a:rPr lang="en-US" sz="4000" dirty="0" err="1" smtClean="0"/>
              <a:t>Vinaka</a:t>
            </a:r>
            <a:endParaRPr lang="en-US" sz="4000" dirty="0" smtClean="0"/>
          </a:p>
          <a:p>
            <a:pPr algn="ctr"/>
            <a:endParaRPr lang="en-US" sz="4000" dirty="0"/>
          </a:p>
          <a:p>
            <a:pPr algn="ctr"/>
            <a:r>
              <a:rPr lang="en-US" sz="4000" dirty="0" smtClean="0"/>
              <a:t>Questions &amp; Comments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703827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0" y="1518477"/>
            <a:ext cx="8172994" cy="493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1933575" algn="l"/>
                <a:tab pos="2300605" algn="l"/>
              </a:tabLst>
            </a:pPr>
            <a:r>
              <a:rPr lang="en-US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Identify 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Waste Management courses available in tertiary and vocational institutions in the Pacific region, specific to the 15 participating countries</a:t>
            </a:r>
            <a:r>
              <a:rPr lang="en-US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1933575" algn="l"/>
                <a:tab pos="2300605" algn="l"/>
              </a:tabLst>
            </a:pPr>
            <a:endParaRPr lang="en-US" sz="2400" dirty="0"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1933575" algn="l"/>
                <a:tab pos="2300605" algn="l"/>
              </a:tabLst>
            </a:pP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Confirm the content of the identified available courses</a:t>
            </a:r>
            <a:endParaRPr lang="en-US" sz="2400" dirty="0"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1933575" algn="l"/>
                <a:tab pos="2300605" algn="l"/>
              </a:tabLst>
            </a:pPr>
            <a:endParaRPr lang="en-US" sz="2400" dirty="0" smtClean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1933575" algn="l"/>
                <a:tab pos="2300605" algn="l"/>
              </a:tabLst>
            </a:pPr>
            <a:r>
              <a:rPr lang="en-US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Identify 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waste management courses from other </a:t>
            </a:r>
            <a:r>
              <a:rPr lang="en-US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SPREP 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member countries (including metropolitan members) offered in recognized tertiary and vocational institutions relevant to the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PacWastePlus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programme</a:t>
            </a:r>
            <a:r>
              <a:rPr lang="en-US" sz="2400" dirty="0" smtClean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>
              <a:lnSpc>
                <a:spcPct val="115000"/>
              </a:lnSpc>
              <a:spcAft>
                <a:spcPts val="0"/>
              </a:spcAft>
              <a:tabLst>
                <a:tab pos="1933575" algn="l"/>
                <a:tab pos="2300605" algn="l"/>
              </a:tabLst>
            </a:pPr>
            <a:endParaRPr lang="en-US" sz="2400" dirty="0"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1100" dirty="0" smtClean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400" dirty="0"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278777" y="510227"/>
            <a:ext cx="6096000" cy="82791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1933575" algn="l"/>
                <a:tab pos="2300605" algn="l"/>
              </a:tabLst>
            </a:pP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bjectives :</a:t>
            </a:r>
            <a:endParaRPr lang="en-US" sz="3200" dirty="0"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1100" dirty="0" smtClean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400" dirty="0"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827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flipH="1">
            <a:off x="3089365" y="1214846"/>
            <a:ext cx="533617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Three major tasks</a:t>
            </a:r>
          </a:p>
          <a:p>
            <a:endParaRPr lang="en-US" dirty="0" smtClean="0"/>
          </a:p>
          <a:p>
            <a:endParaRPr lang="en-US"/>
          </a:p>
          <a:p>
            <a:pPr marL="342900" indent="-342900">
              <a:buFont typeface="+mj-lt"/>
              <a:buAutoNum type="arabicPeriod"/>
            </a:pPr>
            <a:r>
              <a:rPr lang="en-US" sz="2800" smtClean="0"/>
              <a:t>Desk </a:t>
            </a:r>
            <a:r>
              <a:rPr lang="en-US" sz="2800" dirty="0" smtClean="0"/>
              <a:t>review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 smtClean="0"/>
              <a:t>Content confirmation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 smtClean="0"/>
              <a:t>Consolidation and synthesis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29691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58832" y="885770"/>
            <a:ext cx="8630195" cy="977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tabLst>
                <a:tab pos="1933575" algn="l"/>
                <a:tab pos="2300605" algn="l"/>
              </a:tabLst>
            </a:pPr>
            <a:r>
              <a:rPr lang="en-US" sz="32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the main output of this assessment?</a:t>
            </a:r>
            <a:endParaRPr lang="en-US" sz="3200" dirty="0"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1933575" algn="l"/>
                <a:tab pos="2300605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24297" y="2416207"/>
            <a:ext cx="987552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tabLst>
                <a:tab pos="1933575" algn="l"/>
                <a:tab pos="2300605" algn="l"/>
              </a:tabLst>
            </a:pPr>
            <a:r>
              <a:rPr lang="en-US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Seek 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undertake a </a:t>
            </a:r>
            <a:r>
              <a:rPr lang="en-US" sz="2400" b="1" u="sng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stock take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all </a:t>
            </a:r>
            <a:r>
              <a:rPr lang="en-US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available courses/ </a:t>
            </a:r>
            <a:r>
              <a:rPr lang="en-US" sz="24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programme</a:t>
            </a:r>
            <a:r>
              <a:rPr lang="en-US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the Tertiary and Vocational field of Waste management in the Pacific region, in relation to the 15 participating countries of the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PacWaste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Plus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programme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1933575" algn="l"/>
                <a:tab pos="2300605" algn="l"/>
              </a:tabLst>
            </a:pP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400" dirty="0"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9620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99806" y="915336"/>
            <a:ext cx="6096000" cy="87100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1933575" algn="l"/>
                <a:tab pos="2300605" algn="l"/>
              </a:tabLst>
            </a:pPr>
            <a:r>
              <a:rPr lang="en-US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Tertiary Academic Institutions </a:t>
            </a:r>
            <a:endParaRPr lang="en-US" sz="2800" dirty="0" smtClean="0"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  <a:tabLst>
                <a:tab pos="1933575" algn="l"/>
                <a:tab pos="2300605" algn="l"/>
              </a:tabLst>
            </a:pPr>
            <a:r>
              <a:rPr lang="en-US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600" dirty="0"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135086" y="1969074"/>
            <a:ext cx="6374673" cy="3243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1933575" algn="l"/>
                <a:tab pos="2300605" algn="l"/>
              </a:tabLst>
            </a:pPr>
            <a:r>
              <a:rPr lang="en-US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600" dirty="0" smtClean="0"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The Fiji National University;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The 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University of Fiji;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Solomon Island National University; 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The National Samoa University;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The University of Papua New Guinea;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The University of the South Pacific; and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The National University of Timor-Leste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</a:p>
          <a:p>
            <a:pPr marL="457200">
              <a:lnSpc>
                <a:spcPct val="115000"/>
              </a:lnSpc>
              <a:spcAft>
                <a:spcPts val="0"/>
              </a:spcAft>
              <a:tabLst>
                <a:tab pos="1933575" algn="l"/>
                <a:tab pos="2300605" algn="l"/>
              </a:tabLst>
            </a:pPr>
            <a:r>
              <a:rPr lang="en-US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600" dirty="0"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2938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71897" y="1819504"/>
            <a:ext cx="8865326" cy="3610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1933575" algn="l"/>
                <a:tab pos="2300605" algn="l"/>
              </a:tabLst>
            </a:pPr>
            <a:r>
              <a:rPr lang="en-US" sz="11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100" dirty="0" smtClean="0"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Centre for Appropriate Technology Development</a:t>
            </a:r>
            <a:endParaRPr lang="en-US" sz="2400" dirty="0" smtClean="0"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Fiji Montfort Boys Town</a:t>
            </a:r>
            <a:endParaRPr lang="en-US" sz="2400" dirty="0" smtClean="0"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Tutu Rural Training Centre</a:t>
            </a:r>
            <a:endParaRPr lang="en-US" sz="2400" dirty="0" smtClean="0"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TVET programs offered in the institutions below.</a:t>
            </a:r>
            <a:endParaRPr lang="en-US" sz="2400" dirty="0" smtClean="0"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AU" sz="2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university - Fiji National University;</a:t>
            </a:r>
            <a:endParaRPr lang="en-US" sz="2400" dirty="0" smtClean="0"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AU" sz="2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university – The University of Fiji; </a:t>
            </a:r>
            <a:endParaRPr lang="en-US" sz="2400" dirty="0" smtClean="0"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National University of Samoa;</a:t>
            </a:r>
            <a:endParaRPr lang="en-US" sz="2400" dirty="0" smtClean="0"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AU" sz="2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Regional institutions – The University of South Pacific; and </a:t>
            </a:r>
            <a:endParaRPr lang="en-US" sz="2400" dirty="0" smtClean="0"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AU" sz="2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Regional institution - Australia-Pacific Technical College.</a:t>
            </a:r>
            <a:endParaRPr lang="en-US" sz="2400" dirty="0"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98617" y="391427"/>
            <a:ext cx="8865326" cy="853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1933575" algn="l"/>
                <a:tab pos="2300605" algn="l"/>
              </a:tabLst>
            </a:pPr>
            <a:r>
              <a:rPr lang="en-US" sz="11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100" dirty="0" smtClean="0"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1933575" algn="l"/>
                <a:tab pos="2300605" algn="l"/>
              </a:tabLst>
            </a:pPr>
            <a:r>
              <a:rPr lang="en-US" sz="32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Vocational Institutions</a:t>
            </a:r>
            <a:endParaRPr lang="en-US" sz="3200" dirty="0" smtClean="0"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9035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80160" y="640080"/>
            <a:ext cx="9692640" cy="502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1933575" algn="l"/>
                <a:tab pos="2300605" algn="l"/>
              </a:tabLst>
            </a:pPr>
            <a:r>
              <a:rPr lang="en-US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Non-Academic Institutions</a:t>
            </a:r>
            <a:endParaRPr lang="en-US" sz="2800" dirty="0" smtClean="0"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1933575" algn="l"/>
                <a:tab pos="2300605" algn="l"/>
              </a:tabLst>
            </a:pPr>
            <a:r>
              <a:rPr lang="en-US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800" dirty="0" smtClean="0"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 Training Centers in Government Ministries and departments;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Training programs offered by Civil Society Groups specifically environment, youth and women’s groups; and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Private Institutions that carry out waste management certified accreditation training.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SPREP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JPRISM</a:t>
            </a: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1933575" algn="l"/>
                <a:tab pos="2300605" algn="l"/>
              </a:tabLst>
            </a:pPr>
            <a:r>
              <a:rPr lang="en-US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800" dirty="0"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2742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54927" y="679268"/>
            <a:ext cx="5105083" cy="6759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1933575" algn="l"/>
                <a:tab pos="2300605" algn="l"/>
              </a:tabLst>
            </a:pPr>
            <a:r>
              <a:rPr lang="en-US" sz="3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Task 1: Desk Review</a:t>
            </a:r>
            <a:endParaRPr lang="en-US" sz="3600" dirty="0"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57942" y="1603607"/>
            <a:ext cx="10890069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Accessing 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</a:rPr>
              <a:t>the information that is needed through official correspondence with the targeted </a:t>
            </a:r>
            <a:r>
              <a:rPr lang="en-US" sz="24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agency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Identify relevant contact persons on waste management training courses in each country will also require the involvement of the in-country based </a:t>
            </a:r>
            <a:r>
              <a:rPr lang="en-US" sz="2400" dirty="0" err="1" smtClean="0">
                <a:latin typeface="Arial" panose="020B0604020202020204" pitchFamily="34" charset="0"/>
                <a:ea typeface="Times New Roman" panose="02020603050405020304" pitchFamily="18" charset="0"/>
              </a:rPr>
              <a:t>PacWaste</a:t>
            </a:r>
            <a:r>
              <a:rPr lang="en-US" sz="24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 Plus project coordinators</a:t>
            </a:r>
          </a:p>
          <a:p>
            <a:endParaRPr lang="en-US" sz="2400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Key Ministries that are involved in professional training to be identified and contacted accordingly.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For Timor-Leste if there are not adequate information on waste management training courses provided through emails from the various on-ground sources there will be a need to travel there to gather training information</a:t>
            </a:r>
          </a:p>
          <a:p>
            <a:endParaRPr lang="en-US" sz="2400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endParaRPr lang="en-US" sz="2400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endParaRPr lang="en-US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endParaRPr lang="en-US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endParaRPr lang="en-US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endParaRPr lang="en-US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en-US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21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54033" y="1110343"/>
            <a:ext cx="1030659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Key activities for Task 1</a:t>
            </a:r>
          </a:p>
          <a:p>
            <a:endParaRPr lang="en-US" sz="28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 collection, organizing and synthesizing available waste management training information.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 smtClean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This would also provide an understanding of the scope of and depth of these materials.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60181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710</Words>
  <Application>Microsoft Office PowerPoint</Application>
  <PresentationFormat>Widescreen</PresentationFormat>
  <Paragraphs>212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Arial</vt:lpstr>
      <vt:lpstr>Calibri</vt:lpstr>
      <vt:lpstr>Calibri Light</vt:lpstr>
      <vt:lpstr>Courier New</vt:lpstr>
      <vt:lpstr>Garamond</vt:lpstr>
      <vt:lpstr>Symbol</vt:lpstr>
      <vt:lpstr>Times New Roman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IAS</dc:creator>
  <cp:lastModifiedBy>IAS</cp:lastModifiedBy>
  <cp:revision>18</cp:revision>
  <dcterms:created xsi:type="dcterms:W3CDTF">2020-02-07T01:43:15Z</dcterms:created>
  <dcterms:modified xsi:type="dcterms:W3CDTF">2020-02-09T10:11:06Z</dcterms:modified>
</cp:coreProperties>
</file>