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532" r:id="rId2"/>
    <p:sldId id="538" r:id="rId3"/>
    <p:sldId id="484" r:id="rId4"/>
    <p:sldId id="524" r:id="rId5"/>
    <p:sldId id="486" r:id="rId6"/>
    <p:sldId id="525" r:id="rId7"/>
    <p:sldId id="536" r:id="rId8"/>
    <p:sldId id="537" r:id="rId9"/>
    <p:sldId id="533" r:id="rId10"/>
    <p:sldId id="535" r:id="rId11"/>
    <p:sldId id="53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8C80"/>
    <a:srgbClr val="599E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15" autoAdjust="0"/>
  </p:normalViewPr>
  <p:slideViewPr>
    <p:cSldViewPr snapToGrid="0" snapToObjects="1">
      <p:cViewPr>
        <p:scale>
          <a:sx n="75" d="100"/>
          <a:sy n="75" d="100"/>
        </p:scale>
        <p:origin x="-2392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D4452-7B0B-9E42-B6ED-0BB382235E23}" type="datetimeFigureOut">
              <a:rPr lang="en-US" smtClean="0"/>
              <a:t>3/14/15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1DAC3-1A15-064A-879F-69334830D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3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ea typeface="ＭＳ Ｐゴシック" pitchFamily="34" charset="-12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7813A4D-BB52-4C9A-8E92-0A5DF4BD01BD}" type="slidenum">
              <a:rPr lang="en-GB" altLang="en-US" sz="1200">
                <a:latin typeface="Calibri" pitchFamily="34" charset="0"/>
              </a:rPr>
              <a:pPr eaLnBrk="1" hangingPunct="1"/>
              <a:t>2</a:t>
            </a:fld>
            <a:endParaRPr lang="en-GB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E9B205E-C0D6-BE44-9593-C3764D56288C}" type="slidenum">
              <a:rPr lang="nl-NL" sz="1200">
                <a:solidFill>
                  <a:schemeClr val="tx1"/>
                </a:solidFill>
                <a:latin typeface="Times New Roman" charset="0"/>
              </a:rPr>
              <a:pPr/>
              <a:t>4</a:t>
            </a:fld>
            <a:endParaRPr lang="nl-NL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1" tIns="45716" rIns="91431" bIns="45716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F6CD-18C6-2F42-9688-7BD832287AA9}" type="datetimeFigureOut">
              <a:rPr lang="en-US" smtClean="0"/>
              <a:t>3/14/15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E92B-AEEB-3243-9E69-3147E49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F6CD-18C6-2F42-9688-7BD832287AA9}" type="datetimeFigureOut">
              <a:rPr lang="en-US" smtClean="0"/>
              <a:t>3/14/15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E92B-AEEB-3243-9E69-3147E49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2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F6CD-18C6-2F42-9688-7BD832287AA9}" type="datetimeFigureOut">
              <a:rPr lang="en-US" smtClean="0"/>
              <a:t>3/14/15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E92B-AEEB-3243-9E69-3147E49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90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40000" y="1440000"/>
            <a:ext cx="8080375" cy="4680000"/>
          </a:xfrm>
        </p:spPr>
        <p:txBody>
          <a:bodyPr anchor="ctr"/>
          <a:lstStyle/>
          <a:p>
            <a:endParaRPr lang="en-US" dirty="0"/>
          </a:p>
        </p:txBody>
      </p:sp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6108" y="119638"/>
            <a:ext cx="7287891" cy="506849"/>
          </a:xfrm>
        </p:spPr>
        <p:txBody>
          <a:bodyPr>
            <a:normAutofit/>
          </a:bodyPr>
          <a:lstStyle>
            <a:lvl1pPr algn="l">
              <a:defRPr sz="2400" b="1">
                <a:latin typeface="Arial Narrow"/>
                <a:cs typeface="Arial Narrow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2000" y="823853"/>
            <a:ext cx="8280000" cy="684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Arial Narrow"/>
                <a:cs typeface="Arial Narrow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9275" y="5692792"/>
            <a:ext cx="8765451" cy="1077321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800">
                <a:latin typeface="Arial Narrow"/>
                <a:cs typeface="Arial Narrow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26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8067675" cy="561975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chemeClr val="accent2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627321"/>
            <a:ext cx="8210550" cy="7061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6725" y="6153150"/>
            <a:ext cx="8210550" cy="704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321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PCC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76" y="5810927"/>
            <a:ext cx="4553712" cy="707136"/>
          </a:xfrm>
          <a:prstGeom prst="rect">
            <a:avLst/>
          </a:prstGeom>
        </p:spPr>
      </p:pic>
      <p:pic>
        <p:nvPicPr>
          <p:cNvPr id="12" name="Picture 4" descr="slide_syr_image.psd"/>
          <p:cNvPicPr>
            <a:picLocks noChangeAspect="1"/>
          </p:cNvPicPr>
          <p:nvPr userDrawn="1"/>
        </p:nvPicPr>
        <p:blipFill rotWithShape="1">
          <a:blip r:embed="rId3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t="37119" r="30654" b="29299"/>
          <a:stretch/>
        </p:blipFill>
        <p:spPr bwMode="auto">
          <a:xfrm>
            <a:off x="15299" y="0"/>
            <a:ext cx="9144002" cy="549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 Single Corner Rectangle 7"/>
          <p:cNvSpPr/>
          <p:nvPr userDrawn="1"/>
        </p:nvSpPr>
        <p:spPr>
          <a:xfrm>
            <a:off x="309243" y="6264062"/>
            <a:ext cx="1960419" cy="260690"/>
          </a:xfrm>
          <a:prstGeom prst="round1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rgbClr val="4577CE"/>
                </a:solidFill>
                <a:latin typeface="+mn-lt"/>
                <a:ea typeface="Arial Narrow"/>
                <a:cs typeface="Arial"/>
                <a:sym typeface="Arial Narrow"/>
              </a:rPr>
              <a:t>IPCC AR5 Synthesis Report</a:t>
            </a:r>
          </a:p>
        </p:txBody>
      </p:sp>
    </p:spTree>
    <p:extLst>
      <p:ext uri="{BB962C8B-B14F-4D97-AF65-F5344CB8AC3E}">
        <p14:creationId xmlns:p14="http://schemas.microsoft.com/office/powerpoint/2010/main" val="1887641437"/>
      </p:ext>
    </p:extLst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F6CD-18C6-2F42-9688-7BD832287AA9}" type="datetimeFigureOut">
              <a:rPr lang="en-US" smtClean="0"/>
              <a:t>3/14/15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E92B-AEEB-3243-9E69-3147E49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5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F6CD-18C6-2F42-9688-7BD832287AA9}" type="datetimeFigureOut">
              <a:rPr lang="en-US" smtClean="0"/>
              <a:t>3/14/15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E92B-AEEB-3243-9E69-3147E49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2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F6CD-18C6-2F42-9688-7BD832287AA9}" type="datetimeFigureOut">
              <a:rPr lang="en-US" smtClean="0"/>
              <a:t>3/14/15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E92B-AEEB-3243-9E69-3147E49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9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F6CD-18C6-2F42-9688-7BD832287AA9}" type="datetimeFigureOut">
              <a:rPr lang="en-US" smtClean="0"/>
              <a:t>3/14/15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E92B-AEEB-3243-9E69-3147E49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F6CD-18C6-2F42-9688-7BD832287AA9}" type="datetimeFigureOut">
              <a:rPr lang="en-US" smtClean="0"/>
              <a:t>3/14/15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E92B-AEEB-3243-9E69-3147E49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3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F6CD-18C6-2F42-9688-7BD832287AA9}" type="datetimeFigureOut">
              <a:rPr lang="en-US" smtClean="0"/>
              <a:t>3/14/15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E92B-AEEB-3243-9E69-3147E49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4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F6CD-18C6-2F42-9688-7BD832287AA9}" type="datetimeFigureOut">
              <a:rPr lang="en-US" smtClean="0"/>
              <a:t>3/14/15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E92B-AEEB-3243-9E69-3147E49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0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DF6CD-18C6-2F42-9688-7BD832287AA9}" type="datetimeFigureOut">
              <a:rPr lang="en-US" smtClean="0"/>
              <a:t>3/14/15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E92B-AEEB-3243-9E69-3147E49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5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DF6CD-18C6-2F42-9688-7BD832287AA9}" type="datetimeFigureOut">
              <a:rPr lang="en-US" smtClean="0"/>
              <a:t>3/14/15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8E92B-AEEB-3243-9E69-3147E4957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3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  <p:sldLayoutId id="2147483665" r:id="rId13"/>
    <p:sldLayoutId id="2147483666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Relationship Id="rId3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cdiac.ornl.gov/trends/emis/meth_reg.html" TargetMode="External"/><Relationship Id="rId5" Type="http://schemas.openxmlformats.org/officeDocument/2006/relationships/hyperlink" Target="http://dx.doi.org/10.5194/essdd-7-521-2014" TargetMode="External"/><Relationship Id="rId6" Type="http://schemas.openxmlformats.org/officeDocument/2006/relationships/hyperlink" Target="http://www.globalcarbonproject.org/carbonbudget/" TargetMode="External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162"/>
            <a:ext cx="9265998" cy="5480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9077" y="3877518"/>
            <a:ext cx="489654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err="1" smtClean="0">
                <a:solidFill>
                  <a:schemeClr val="bg1"/>
                </a:solidFill>
                <a:latin typeface="Arial"/>
                <a:cs typeface="Arial"/>
              </a:rPr>
              <a:t>Professor</a:t>
            </a:r>
            <a:r>
              <a:rPr lang="fr-CA" sz="2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CA" sz="2400" dirty="0" err="1" smtClean="0">
                <a:solidFill>
                  <a:schemeClr val="bg1"/>
                </a:solidFill>
                <a:latin typeface="Arial"/>
                <a:cs typeface="Arial"/>
              </a:rPr>
              <a:t>Elisabeth</a:t>
            </a:r>
            <a:r>
              <a:rPr lang="fr-CA" sz="2400" dirty="0" smtClean="0">
                <a:solidFill>
                  <a:schemeClr val="bg1"/>
                </a:solidFill>
                <a:latin typeface="Arial"/>
                <a:cs typeface="Arial"/>
              </a:rPr>
              <a:t> Holland</a:t>
            </a:r>
          </a:p>
          <a:p>
            <a:pPr algn="ctr"/>
            <a:r>
              <a:rPr lang="fr-CA" sz="1600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Professor</a:t>
            </a:r>
            <a:r>
              <a:rPr lang="fr-CA" sz="16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 of </a:t>
            </a:r>
            <a:r>
              <a:rPr lang="fr-CA" sz="1600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Climate</a:t>
            </a:r>
            <a:r>
              <a:rPr lang="fr-CA" sz="16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 Change</a:t>
            </a:r>
          </a:p>
          <a:p>
            <a:pPr algn="ctr"/>
            <a:r>
              <a:rPr lang="fr-CA" sz="1600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Director</a:t>
            </a:r>
            <a:r>
              <a:rPr lang="fr-CA" sz="16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 Pacific Centre for the </a:t>
            </a:r>
            <a:r>
              <a:rPr lang="fr-CA" sz="1600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Environment</a:t>
            </a:r>
            <a:r>
              <a:rPr lang="fr-CA" sz="16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 and </a:t>
            </a:r>
            <a:r>
              <a:rPr lang="fr-CA" sz="1600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Sustainable</a:t>
            </a:r>
            <a:r>
              <a:rPr lang="fr-CA" sz="16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 </a:t>
            </a:r>
            <a:r>
              <a:rPr lang="fr-CA" sz="1600" dirty="0" err="1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Development</a:t>
            </a:r>
            <a:endParaRPr lang="fr-CA" sz="1600" dirty="0" smtClean="0">
              <a:solidFill>
                <a:schemeClr val="bg1">
                  <a:lumMod val="75000"/>
                </a:schemeClr>
              </a:solidFill>
              <a:latin typeface="Helvetica"/>
              <a:cs typeface="Helvetica"/>
            </a:endParaRPr>
          </a:p>
          <a:p>
            <a:pPr algn="ctr"/>
            <a:endParaRPr lang="fr-CA" sz="1100" dirty="0" smtClean="0">
              <a:solidFill>
                <a:schemeClr val="bg1">
                  <a:lumMod val="75000"/>
                </a:schemeClr>
              </a:solidFill>
              <a:latin typeface="Helvetica"/>
              <a:cs typeface="Helvetica"/>
            </a:endParaRPr>
          </a:p>
          <a:p>
            <a:pPr algn="ctr"/>
            <a:endParaRPr lang="fr-CA" sz="1100" dirty="0" smtClean="0">
              <a:solidFill>
                <a:schemeClr val="bg1">
                  <a:lumMod val="75000"/>
                </a:schemeClr>
              </a:solidFill>
              <a:latin typeface="Helvetica"/>
              <a:cs typeface="Helvetica"/>
            </a:endParaRPr>
          </a:p>
          <a:p>
            <a:pPr algn="ctr"/>
            <a:endParaRPr lang="fr-CA" sz="1100" dirty="0">
              <a:solidFill>
                <a:schemeClr val="bg1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212" y="5517232"/>
            <a:ext cx="8975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1F497D"/>
                </a:solidFill>
                <a:latin typeface="Helvetica"/>
                <a:cs typeface="Helvetica"/>
              </a:rPr>
              <a:t>Sarah Hemstock, Aliti Koroi, Carol </a:t>
            </a:r>
            <a:r>
              <a:rPr lang="en-US" sz="1200" dirty="0" smtClean="0">
                <a:solidFill>
                  <a:srgbClr val="1F497D"/>
                </a:solidFill>
                <a:latin typeface="Helvetica"/>
                <a:cs typeface="Helvetica"/>
              </a:rPr>
              <a:t>Emaurois, </a:t>
            </a:r>
            <a:r>
              <a:rPr lang="en-US" sz="1200" dirty="0">
                <a:solidFill>
                  <a:srgbClr val="1F497D"/>
                </a:solidFill>
                <a:latin typeface="Helvetica"/>
                <a:cs typeface="Helvetica"/>
              </a:rPr>
              <a:t>Prerna Chand, Viliamu Iese, Helene Jacot Des Combes, Joeli </a:t>
            </a:r>
            <a:r>
              <a:rPr lang="en-US" sz="1200" dirty="0" smtClean="0">
                <a:solidFill>
                  <a:srgbClr val="1F497D"/>
                </a:solidFill>
                <a:latin typeface="Helvetica"/>
                <a:cs typeface="Helvetica"/>
              </a:rPr>
              <a:t>Veitayaki</a:t>
            </a:r>
            <a:r>
              <a:rPr lang="en-US" sz="1200" dirty="0">
                <a:solidFill>
                  <a:srgbClr val="1F497D"/>
                </a:solidFill>
                <a:latin typeface="Helvetica"/>
                <a:cs typeface="Helvetica"/>
              </a:rPr>
              <a:t>, Naushad Yakub, Sarika Chand, Jone Tuiipelehaki, Birtha Togahai, Pelenise Alofa, Jason Alonk</a:t>
            </a:r>
            <a:r>
              <a:rPr lang="en-US" sz="1200" dirty="0" smtClean="0">
                <a:solidFill>
                  <a:srgbClr val="1F497D"/>
                </a:solidFill>
                <a:latin typeface="Helvetica"/>
                <a:cs typeface="Helvetica"/>
              </a:rPr>
              <a:t>, </a:t>
            </a:r>
            <a:r>
              <a:rPr lang="en-US" sz="1200" dirty="0">
                <a:solidFill>
                  <a:srgbClr val="1F497D"/>
                </a:solidFill>
                <a:latin typeface="Helvetica"/>
                <a:cs typeface="Helvetica"/>
              </a:rPr>
              <a:t>William Arudovo, Rose Godana</a:t>
            </a:r>
            <a:r>
              <a:rPr lang="en-US" sz="1200" dirty="0" smtClean="0">
                <a:solidFill>
                  <a:srgbClr val="1F497D"/>
                </a:solidFill>
                <a:latin typeface="Helvetica"/>
                <a:cs typeface="Helvetica"/>
              </a:rPr>
              <a:t>, </a:t>
            </a:r>
            <a:r>
              <a:rPr lang="en-US" sz="1200" dirty="0">
                <a:solidFill>
                  <a:srgbClr val="1F497D"/>
                </a:solidFill>
                <a:latin typeface="Helvetica"/>
                <a:cs typeface="Helvetica"/>
              </a:rPr>
              <a:t>Tevita Faka’osi, Abe </a:t>
            </a:r>
            <a:r>
              <a:rPr lang="en-US" sz="1200" dirty="0" smtClean="0">
                <a:solidFill>
                  <a:srgbClr val="1F497D"/>
                </a:solidFill>
                <a:latin typeface="Helvetica"/>
                <a:cs typeface="Helvetica"/>
              </a:rPr>
              <a:t>Aremwa</a:t>
            </a:r>
            <a:r>
              <a:rPr lang="en-US" sz="1200" dirty="0">
                <a:solidFill>
                  <a:srgbClr val="1F497D"/>
                </a:solidFill>
                <a:latin typeface="Helvetica"/>
                <a:cs typeface="Helvetica"/>
              </a:rPr>
              <a:t>, Tessa </a:t>
            </a:r>
            <a:r>
              <a:rPr lang="en-US" sz="1200" dirty="0" smtClean="0">
                <a:solidFill>
                  <a:srgbClr val="1F497D"/>
                </a:solidFill>
                <a:latin typeface="Helvetica"/>
                <a:cs typeface="Helvetica"/>
              </a:rPr>
              <a:t>Koppert</a:t>
            </a:r>
            <a:r>
              <a:rPr lang="en-US" sz="1200" dirty="0">
                <a:solidFill>
                  <a:srgbClr val="1F497D"/>
                </a:solidFill>
                <a:latin typeface="Helvetica"/>
                <a:cs typeface="Helvetica"/>
              </a:rPr>
              <a:t>, Tamara Greenstone,  </a:t>
            </a:r>
            <a:r>
              <a:rPr lang="en-US" sz="1200" dirty="0" smtClean="0">
                <a:solidFill>
                  <a:srgbClr val="1F497D"/>
                </a:solidFill>
                <a:latin typeface="Helvetica"/>
                <a:cs typeface="Helvetica"/>
              </a:rPr>
              <a:t>Teuleala </a:t>
            </a:r>
            <a:r>
              <a:rPr lang="en-US" sz="1200" dirty="0">
                <a:solidFill>
                  <a:srgbClr val="1F497D"/>
                </a:solidFill>
                <a:latin typeface="Helvetica"/>
                <a:cs typeface="Helvetica"/>
              </a:rPr>
              <a:t>Manuella, </a:t>
            </a:r>
            <a:r>
              <a:rPr lang="en-US" sz="1200" dirty="0" smtClean="0">
                <a:solidFill>
                  <a:srgbClr val="1F497D"/>
                </a:solidFill>
                <a:latin typeface="Helvetica"/>
                <a:cs typeface="Helvetica"/>
              </a:rPr>
              <a:t>Tapulolou Tuailemafua  </a:t>
            </a:r>
            <a:r>
              <a:rPr lang="en-US" sz="1200" dirty="0">
                <a:solidFill>
                  <a:srgbClr val="1F497D"/>
                </a:solidFill>
                <a:latin typeface="Helvetica"/>
                <a:cs typeface="Helvetica"/>
              </a:rPr>
              <a:t>Sumeet Naidu, Leone Limalevu, </a:t>
            </a:r>
            <a:r>
              <a:rPr lang="en-US" sz="1200" dirty="0" smtClean="0">
                <a:solidFill>
                  <a:srgbClr val="1F497D"/>
                </a:solidFill>
                <a:latin typeface="Helvetica"/>
                <a:cs typeface="Helvetica"/>
              </a:rPr>
              <a:t>Morgan Wairiu</a:t>
            </a:r>
            <a:r>
              <a:rPr lang="en-US" sz="1200" dirty="0">
                <a:solidFill>
                  <a:srgbClr val="1F497D"/>
                </a:solidFill>
                <a:latin typeface="Helvetica"/>
                <a:cs typeface="Helvetica"/>
              </a:rPr>
              <a:t>, Antoine N'Yeurt, Christopher </a:t>
            </a:r>
            <a:r>
              <a:rPr lang="en-US" sz="1200" dirty="0" smtClean="0">
                <a:solidFill>
                  <a:srgbClr val="1F497D"/>
                </a:solidFill>
                <a:latin typeface="Helvetica"/>
                <a:cs typeface="Helvetica"/>
              </a:rPr>
              <a:t>Ward, Ruci Kurucake, Shivani Pillay, Nasoni Roko, Nirupa Ram-Tokuma, Priya Sharma, Tupe Samani, Sairusi Bosenaqali, Awnesh Singh, Ronil Prasad, Sainimere Veitata, Sachin Nand, Ame Tuisavusavu, Ashmita Devi, Luke Paeniu, John Walenenea, Moses Asitarau, Betty Sigrah</a:t>
            </a:r>
            <a:endParaRPr lang="en-US" sz="1200" dirty="0">
              <a:solidFill>
                <a:srgbClr val="1F497D"/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500" y="1156278"/>
            <a:ext cx="8374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 err="1" smtClean="0">
                <a:solidFill>
                  <a:schemeClr val="bg1"/>
                </a:solidFill>
              </a:rPr>
              <a:t>Climate</a:t>
            </a:r>
            <a:r>
              <a:rPr lang="fr-CA" sz="3600" dirty="0" smtClean="0">
                <a:solidFill>
                  <a:schemeClr val="bg1"/>
                </a:solidFill>
              </a:rPr>
              <a:t> Change, Leadership, Adaptation, and Innovation in the Pacific </a:t>
            </a:r>
            <a:r>
              <a:rPr lang="fr-CA" sz="3600" dirty="0" err="1" smtClean="0">
                <a:solidFill>
                  <a:schemeClr val="bg1"/>
                </a:solidFill>
              </a:rPr>
              <a:t>Islands</a:t>
            </a:r>
            <a:r>
              <a:rPr lang="fr-CA" sz="3600" dirty="0" smtClean="0">
                <a:solidFill>
                  <a:schemeClr val="bg1"/>
                </a:solidFill>
              </a:rPr>
              <a:t> </a:t>
            </a:r>
            <a:endParaRPr lang="fr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6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er Point Design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0"/>
          <a:stretch/>
        </p:blipFill>
        <p:spPr>
          <a:xfrm>
            <a:off x="0" y="-29881"/>
            <a:ext cx="9144000" cy="6183031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66725" y="234421"/>
            <a:ext cx="6059486" cy="901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r>
              <a:rPr lang="en-GB" sz="4400" dirty="0" smtClean="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rPr>
              <a:t>MITIGATION </a:t>
            </a:r>
            <a:endParaRPr lang="en-GB" sz="4400" dirty="0">
              <a:solidFill>
                <a:srgbClr val="FFFFFF"/>
              </a:solidFill>
              <a:latin typeface="Calibri"/>
              <a:ea typeface="ＭＳ Ｐゴシック" charset="0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625" y="1289566"/>
            <a:ext cx="5429250" cy="16157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8125" y="2194957"/>
            <a:ext cx="355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www.majurodeclaration.org</a:t>
            </a:r>
            <a:r>
              <a:rPr lang="en-US" dirty="0"/>
              <a:t>/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009846"/>
              </p:ext>
            </p:extLst>
          </p:nvPr>
        </p:nvGraphicFramePr>
        <p:xfrm>
          <a:off x="466725" y="3325530"/>
          <a:ext cx="8444442" cy="3532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675"/>
                <a:gridCol w="4398767"/>
              </a:tblGrid>
              <a:tr h="457235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Developed</a:t>
                      </a:r>
                      <a:r>
                        <a:rPr lang="en-US" baseline="0" dirty="0" smtClean="0"/>
                        <a:t> World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Pacific</a:t>
                      </a:r>
                      <a:endParaRPr lang="en-US" dirty="0"/>
                    </a:p>
                  </a:txBody>
                  <a:tcPr/>
                </a:tc>
              </a:tr>
              <a:tr h="789200">
                <a:tc>
                  <a:txBody>
                    <a:bodyPr/>
                    <a:lstStyle/>
                    <a:p>
                      <a:r>
                        <a:rPr lang="en-US" dirty="0" smtClean="0"/>
                        <a:t>Australia: 5% emission 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FSM:</a:t>
                      </a:r>
                      <a:r>
                        <a:rPr lang="en-US" baseline="0" dirty="0" smtClean="0"/>
                        <a:t> 50% decrease in imported petroleum fuel</a:t>
                      </a:r>
                      <a:endParaRPr lang="en-US" dirty="0"/>
                    </a:p>
                  </a:txBody>
                  <a:tcPr/>
                </a:tc>
              </a:tr>
              <a:tr h="4572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Canada: increasing emissions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RMI: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40% reduction in CO</a:t>
                      </a:r>
                      <a:r>
                        <a:rPr lang="en-US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emissions below 2009 levels by 2020; A 20% efficiency improvement in transportation sector fuel use by 2020 </a:t>
                      </a:r>
                    </a:p>
                  </a:txBody>
                  <a:tcPr/>
                </a:tc>
              </a:tr>
              <a:tr h="457235">
                <a:tc>
                  <a:txBody>
                    <a:bodyPr/>
                    <a:lstStyle/>
                    <a:p>
                      <a:r>
                        <a:rPr lang="en-US" dirty="0" smtClean="0"/>
                        <a:t>EU: 20-30% emission 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Solomon</a:t>
                      </a:r>
                      <a:r>
                        <a:rPr lang="en-US" baseline="0" dirty="0" smtClean="0"/>
                        <a:t> Islands: 100% renewable by 2050</a:t>
                      </a:r>
                      <a:endParaRPr lang="en-US" dirty="0"/>
                    </a:p>
                  </a:txBody>
                  <a:tcPr/>
                </a:tc>
              </a:tr>
              <a:tr h="4572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New Zealand:</a:t>
                      </a:r>
                      <a:r>
                        <a:rPr lang="en-US" baseline="0" dirty="0" smtClean="0"/>
                        <a:t> 5% emission reduction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Tuvalu: 100% renewable by 2020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96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er Point Design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96"/>
          <a:stretch/>
        </p:blipFill>
        <p:spPr>
          <a:xfrm>
            <a:off x="0" y="1"/>
            <a:ext cx="9144000" cy="6083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t="12999"/>
          <a:stretch/>
        </p:blipFill>
        <p:spPr>
          <a:xfrm>
            <a:off x="0" y="0"/>
            <a:ext cx="9144000" cy="59665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4963481" y="-463488"/>
            <a:ext cx="3068959" cy="3995936"/>
          </a:xfrm>
          <a:prstGeom prst="rect">
            <a:avLst/>
          </a:prstGeom>
          <a:solidFill>
            <a:schemeClr val="accent1">
              <a:lumMod val="50000"/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32040" y="188640"/>
            <a:ext cx="3312368" cy="2520280"/>
          </a:xfrm>
          <a:prstGeom prst="rect">
            <a:avLst/>
          </a:prstGeom>
        </p:spPr>
        <p:txBody>
          <a:bodyPr/>
          <a:lstStyle>
            <a:lvl1pPr algn="l">
              <a:defRPr sz="3500">
                <a:solidFill>
                  <a:srgbClr val="FF6600"/>
                </a:solidFill>
                <a:latin typeface="Arial"/>
                <a:cs typeface="Arial"/>
              </a:defRPr>
            </a:lvl1pPr>
          </a:lstStyle>
          <a:p>
            <a:pPr algn="ctr"/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Our canoe has two hulls: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Cultural Wisdom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nd </a:t>
            </a: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lang="en-US" sz="3200" dirty="0" smtClean="0">
                <a:solidFill>
                  <a:srgbClr val="FFFFFF"/>
                </a:solidFill>
                <a:latin typeface="Calibri"/>
                <a:cs typeface="Calibri"/>
              </a:rPr>
              <a:t>cientific Wisdom</a:t>
            </a:r>
            <a:endParaRPr lang="en-US" sz="3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788024" y="260648"/>
            <a:ext cx="6070" cy="2232248"/>
          </a:xfrm>
          <a:prstGeom prst="line">
            <a:avLst/>
          </a:prstGeom>
          <a:ln w="6350">
            <a:solidFill>
              <a:srgbClr val="F3F2E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6200000">
            <a:off x="7770741" y="4615057"/>
            <a:ext cx="23303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000" i="1" dirty="0" smtClean="0">
                <a:solidFill>
                  <a:schemeClr val="bg1"/>
                </a:solidFill>
              </a:rPr>
              <a:t>Pictures: www.asiapacific.anu.edu.au</a:t>
            </a:r>
            <a:endParaRPr lang="en-US" sz="10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9872" y="6165304"/>
            <a:ext cx="1513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err="1">
                <a:latin typeface="Comic Sans MS"/>
                <a:cs typeface="Comic Sans MS"/>
              </a:rPr>
              <a:t>Kommol</a:t>
            </a:r>
            <a:r>
              <a:rPr lang="da-DK" dirty="0">
                <a:latin typeface="Comic Sans MS"/>
                <a:cs typeface="Comic Sans MS"/>
              </a:rPr>
              <a:t> </a:t>
            </a:r>
            <a:r>
              <a:rPr lang="da-DK" dirty="0" err="1">
                <a:latin typeface="Comic Sans MS"/>
                <a:cs typeface="Comic Sans MS"/>
              </a:rPr>
              <a:t>tata</a:t>
            </a:r>
            <a:endParaRPr lang="da-DK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34365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2855913"/>
            <a:ext cx="1662112" cy="1079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1855788" y="119063"/>
            <a:ext cx="7288212" cy="5080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 Narrow Bold" charset="0"/>
                <a:ea typeface="ＭＳ Ｐゴシック" pitchFamily="34" charset="-128"/>
              </a:rPr>
              <a:t>Fossil fuel and Cement Emissions of CO</a:t>
            </a:r>
            <a:r>
              <a:rPr lang="en-GB" altLang="en-US" baseline="-25000" dirty="0" smtClean="0">
                <a:latin typeface="Arial Narrow Bold" charset="0"/>
                <a:ea typeface="ＭＳ Ｐゴシック" pitchFamily="34" charset="-128"/>
              </a:rPr>
              <a:t>2</a:t>
            </a:r>
            <a:endParaRPr lang="en-US" altLang="en-US" baseline="-25000" dirty="0" smtClean="0">
              <a:latin typeface="Arial Narrow Bold" charset="0"/>
              <a:ea typeface="ＭＳ Ｐゴシック" pitchFamily="34" charset="-128"/>
            </a:endParaRPr>
          </a:p>
        </p:txBody>
      </p:sp>
      <p:sp>
        <p:nvSpPr>
          <p:cNvPr id="1024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31800" y="823913"/>
            <a:ext cx="8280400" cy="6842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Global fossil fuel and cement emissions: 36.1</a:t>
            </a:r>
            <a:r>
              <a:rPr lang="en-GB" altLang="en-US" dirty="0" smtClean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</a:rPr>
              <a:t> </a:t>
            </a:r>
            <a:r>
              <a:rPr lang="en-GB" altLang="en-US" dirty="0" smtClean="0">
                <a:latin typeface="Arial Narrow" pitchFamily="34" charset="0"/>
                <a:ea typeface="ＭＳ Ｐゴシック" pitchFamily="34" charset="-128"/>
              </a:rPr>
              <a:t>± 1.8 GtCO</a:t>
            </a:r>
            <a:r>
              <a:rPr lang="en-GB" altLang="en-US" baseline="-25000" dirty="0" smtClean="0">
                <a:latin typeface="Arial Narrow" pitchFamily="34" charset="0"/>
                <a:ea typeface="ＭＳ Ｐゴシック" pitchFamily="34" charset="-128"/>
              </a:rPr>
              <a:t>2</a:t>
            </a:r>
            <a:r>
              <a:rPr lang="en-GB" altLang="en-US" dirty="0" smtClean="0">
                <a:latin typeface="Arial Narrow" pitchFamily="34" charset="0"/>
                <a:ea typeface="ＭＳ Ｐゴシック" pitchFamily="34" charset="-128"/>
              </a:rPr>
              <a:t> in 2013, 61% over 1990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latin typeface="Arial Narrow" pitchFamily="34" charset="0"/>
                <a:ea typeface="ＭＳ Ｐゴシック" pitchFamily="34" charset="-128"/>
              </a:rPr>
              <a:t>Projection for 2014 : 37.0 ± 1.9 GtCO</a:t>
            </a:r>
            <a:r>
              <a:rPr lang="en-GB" altLang="en-US" baseline="-25000" dirty="0" smtClean="0">
                <a:latin typeface="Arial Narrow" pitchFamily="34" charset="0"/>
                <a:ea typeface="ＭＳ Ｐゴシック" pitchFamily="34" charset="-128"/>
              </a:rPr>
              <a:t>2</a:t>
            </a:r>
            <a:r>
              <a:rPr lang="en-GB" altLang="en-US" dirty="0" smtClean="0">
                <a:latin typeface="Arial Narrow" pitchFamily="34" charset="0"/>
                <a:ea typeface="ＭＳ Ｐゴシック" pitchFamily="34" charset="-128"/>
              </a:rPr>
              <a:t>, 65% over </a:t>
            </a:r>
            <a:r>
              <a:rPr lang="en-GB" altLang="en-US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1990</a:t>
            </a:r>
            <a:endParaRPr lang="en-US" altLang="en-US" dirty="0" smtClean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024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88913" y="5692775"/>
            <a:ext cx="8766175" cy="1077913"/>
          </a:xfrm>
        </p:spPr>
        <p:txBody>
          <a:bodyPr/>
          <a:lstStyle/>
          <a:p>
            <a:pPr eaLnBrk="1" hangingPunct="1"/>
            <a:endParaRPr lang="en-GB" altLang="en-US" sz="1600" dirty="0" smtClean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GB" altLang="en-US" sz="1400" dirty="0" smtClean="0">
                <a:latin typeface="Arial Narrow" pitchFamily="34" charset="0"/>
                <a:ea typeface="ＭＳ Ｐゴシック" pitchFamily="34" charset="-128"/>
              </a:rPr>
              <a:t>Estimates for 2011, 2012, and 2013 are preliminary</a:t>
            </a:r>
            <a:br>
              <a:rPr lang="en-GB" altLang="en-US" sz="1400" dirty="0" smtClean="0">
                <a:latin typeface="Arial Narrow" pitchFamily="34" charset="0"/>
                <a:ea typeface="ＭＳ Ｐゴシック" pitchFamily="34" charset="-128"/>
              </a:rPr>
            </a:br>
            <a:r>
              <a:rPr lang="en-GB" altLang="en-US" sz="1400" dirty="0" smtClean="0">
                <a:latin typeface="Arial Narrow" pitchFamily="34" charset="0"/>
                <a:ea typeface="ＭＳ Ｐゴシック" pitchFamily="34" charset="-128"/>
              </a:rPr>
              <a:t>Source: </a:t>
            </a:r>
            <a:r>
              <a:rPr lang="en-AU" altLang="en-US" sz="1400" dirty="0">
                <a:solidFill>
                  <a:srgbClr val="FF0000"/>
                </a:solidFill>
                <a:latin typeface="Arial Narrow" pitchFamily="34" charset="0"/>
                <a:ea typeface="ＭＳ Ｐゴシック" pitchFamily="34" charset="-128"/>
                <a:hlinkClick r:id="rId4"/>
              </a:rPr>
              <a:t>CDIAC</a:t>
            </a:r>
            <a:r>
              <a:rPr lang="en-US" altLang="en-US" sz="1400" dirty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; </a:t>
            </a:r>
            <a:r>
              <a:rPr lang="en-AU" altLang="en-US" sz="1400" dirty="0" smtClean="0">
                <a:latin typeface="Arial Narrow" pitchFamily="34" charset="0"/>
                <a:ea typeface="ＭＳ Ｐゴシック" pitchFamily="34" charset="-128"/>
                <a:hlinkClick r:id="rId5"/>
              </a:rPr>
              <a:t>Le </a:t>
            </a:r>
            <a:r>
              <a:rPr lang="en-AU" altLang="en-US" sz="1400" dirty="0" err="1" smtClean="0">
                <a:latin typeface="Arial Narrow" pitchFamily="34" charset="0"/>
                <a:ea typeface="ＭＳ Ｐゴシック" pitchFamily="34" charset="-128"/>
                <a:hlinkClick r:id="rId5"/>
              </a:rPr>
              <a:t>Quéré</a:t>
            </a:r>
            <a:r>
              <a:rPr lang="en-AU" altLang="en-US" sz="1400" dirty="0" smtClean="0">
                <a:latin typeface="Arial Narrow" pitchFamily="34" charset="0"/>
                <a:ea typeface="ＭＳ Ｐゴシック" pitchFamily="34" charset="-128"/>
                <a:hlinkClick r:id="rId5"/>
              </a:rPr>
              <a:t> et al 2014</a:t>
            </a:r>
            <a:r>
              <a:rPr lang="en-US" altLang="en-US" sz="1400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; </a:t>
            </a:r>
            <a:r>
              <a:rPr lang="en-AU" altLang="en-US" sz="1400" dirty="0" smtClean="0">
                <a:latin typeface="Arial Narrow" pitchFamily="34" charset="0"/>
                <a:ea typeface="ＭＳ Ｐゴシック" pitchFamily="34" charset="-128"/>
                <a:hlinkClick r:id="rId6"/>
              </a:rPr>
              <a:t>Global Carbon Budget 2014</a:t>
            </a:r>
            <a:endParaRPr lang="en-AU" altLang="en-US" sz="1400" dirty="0" smtClean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95500" y="1254125"/>
            <a:ext cx="107950" cy="10795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GB" alt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6932613" y="4105275"/>
            <a:ext cx="2022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Arial Narrow" pitchFamily="34" charset="0"/>
              </a:rPr>
              <a:t>Uncertainty is ±5% for one standard deviation (IPCC “likely” range)</a:t>
            </a:r>
            <a:endParaRPr lang="en-GB" altLang="en-US" sz="1600">
              <a:latin typeface="Arial Narrow" pitchFamily="34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2" r="-11652"/>
          <a:stretch/>
        </p:blipFill>
        <p:spPr>
          <a:xfrm>
            <a:off x="540000" y="1440000"/>
            <a:ext cx="8080375" cy="4680000"/>
          </a:xfrm>
        </p:spPr>
      </p:pic>
      <p:sp>
        <p:nvSpPr>
          <p:cNvPr id="10" name="Down Arrow 9"/>
          <p:cNvSpPr/>
          <p:nvPr/>
        </p:nvSpPr>
        <p:spPr>
          <a:xfrm>
            <a:off x="2404219" y="4725458"/>
            <a:ext cx="169333" cy="211667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3367486" y="4388856"/>
            <a:ext cx="169333" cy="287866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331060" y="2855913"/>
            <a:ext cx="169333" cy="287866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3450" y="4494627"/>
            <a:ext cx="570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UNFCCC</a:t>
            </a:r>
            <a:endParaRPr lang="en-US" sz="900" dirty="0"/>
          </a:p>
        </p:txBody>
      </p:sp>
      <p:sp>
        <p:nvSpPr>
          <p:cNvPr id="14" name="Rectangle 13"/>
          <p:cNvSpPr/>
          <p:nvPr/>
        </p:nvSpPr>
        <p:spPr>
          <a:xfrm>
            <a:off x="3367486" y="4125295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dirty="0" smtClean="0"/>
              <a:t>Kyoto </a:t>
            </a:r>
          </a:p>
          <a:p>
            <a:pPr algn="ctr"/>
            <a:r>
              <a:rPr lang="en-US" sz="900" dirty="0" smtClean="0"/>
              <a:t>Protocol</a:t>
            </a:r>
            <a:endParaRPr lang="en-US" sz="900" dirty="0"/>
          </a:p>
        </p:txBody>
      </p:sp>
      <p:sp>
        <p:nvSpPr>
          <p:cNvPr id="15" name="Rectangle 14"/>
          <p:cNvSpPr/>
          <p:nvPr/>
        </p:nvSpPr>
        <p:spPr>
          <a:xfrm>
            <a:off x="5072826" y="2486581"/>
            <a:ext cx="855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 smtClean="0"/>
              <a:t>Copenhagen </a:t>
            </a:r>
          </a:p>
          <a:p>
            <a:pPr algn="ctr"/>
            <a:r>
              <a:rPr lang="en-US" sz="900" dirty="0" smtClean="0"/>
              <a:t>Accords</a:t>
            </a:r>
            <a:endParaRPr lang="en-US" sz="900" dirty="0"/>
          </a:p>
        </p:txBody>
      </p:sp>
      <p:sp>
        <p:nvSpPr>
          <p:cNvPr id="17" name="Down Arrow 16"/>
          <p:cNvSpPr/>
          <p:nvPr/>
        </p:nvSpPr>
        <p:spPr>
          <a:xfrm>
            <a:off x="2152336" y="5269564"/>
            <a:ext cx="169333" cy="21166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170428" y="5258045"/>
            <a:ext cx="169333" cy="21166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893708" y="5241798"/>
            <a:ext cx="169333" cy="21166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071523" y="5240862"/>
            <a:ext cx="169333" cy="21166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6436997" y="5258045"/>
            <a:ext cx="169333" cy="21166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chemeClr val="accent2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135608" y="5100288"/>
            <a:ext cx="1613958" cy="338554"/>
            <a:chOff x="7339970" y="2937492"/>
            <a:chExt cx="1613958" cy="338554"/>
          </a:xfrm>
        </p:grpSpPr>
        <p:sp>
          <p:nvSpPr>
            <p:cNvPr id="24" name="Down Arrow 23"/>
            <p:cNvSpPr/>
            <p:nvPr/>
          </p:nvSpPr>
          <p:spPr>
            <a:xfrm>
              <a:off x="7339970" y="3000935"/>
              <a:ext cx="169333" cy="211667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09303" y="2937492"/>
              <a:ext cx="1444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IPCC report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447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42" y="12522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IPCC AR5 Physical Science Basis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</a:rPr>
              <a:t>approved 27 September, 2013 Stockholm, Sweden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0271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Warming in the climate system is unequivocal </a:t>
            </a:r>
            <a:endParaRPr lang="en-US" sz="3600" b="1" dirty="0" smtClean="0"/>
          </a:p>
          <a:p>
            <a:endParaRPr lang="en-US" sz="3600" b="1" dirty="0"/>
          </a:p>
          <a:p>
            <a:endParaRPr lang="en-US" dirty="0"/>
          </a:p>
        </p:txBody>
      </p:sp>
      <p:pic>
        <p:nvPicPr>
          <p:cNvPr id="5" name="Picture 4" descr="tempcarbon.bar.20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78" y="2927310"/>
            <a:ext cx="7083131" cy="374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72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456363" y="2343150"/>
            <a:ext cx="78581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Geneva" charset="0"/>
              </a:rPr>
              <a:t>Last Ice Age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79236" name="Text Box 4"/>
          <p:cNvSpPr txBox="1">
            <a:spLocks noChangeArrowheads="1"/>
          </p:cNvSpPr>
          <p:nvPr/>
        </p:nvSpPr>
        <p:spPr bwMode="auto">
          <a:xfrm>
            <a:off x="377824" y="5817938"/>
            <a:ext cx="8427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/>
            <a:r>
              <a:rPr lang="en-US" sz="1800" b="1" dirty="0">
                <a:solidFill>
                  <a:schemeClr val="tx1"/>
                </a:solidFill>
              </a:rPr>
              <a:t>Humans are </a:t>
            </a:r>
            <a:r>
              <a:rPr lang="ja-JP" altLang="en-US" sz="1800" b="1" dirty="0">
                <a:solidFill>
                  <a:schemeClr val="tx1"/>
                </a:solidFill>
              </a:rPr>
              <a:t>‘</a:t>
            </a:r>
            <a:r>
              <a:rPr lang="en-US" altLang="ja-JP" sz="1800" b="1" dirty="0">
                <a:solidFill>
                  <a:schemeClr val="tx1"/>
                </a:solidFill>
              </a:rPr>
              <a:t>forcing</a:t>
            </a:r>
            <a:r>
              <a:rPr lang="ja-JP" altLang="en-US" sz="1800" b="1" dirty="0">
                <a:solidFill>
                  <a:schemeClr val="tx1"/>
                </a:solidFill>
              </a:rPr>
              <a:t>’</a:t>
            </a:r>
            <a:r>
              <a:rPr lang="en-US" altLang="ja-JP" sz="1800" b="1" dirty="0">
                <a:solidFill>
                  <a:schemeClr val="tx1"/>
                </a:solidFill>
              </a:rPr>
              <a:t> the system in a new way.    CO</a:t>
            </a:r>
            <a:r>
              <a:rPr lang="en-US" altLang="ja-JP" sz="1800" b="1" baseline="-25000" dirty="0">
                <a:solidFill>
                  <a:schemeClr val="tx1"/>
                </a:solidFill>
              </a:rPr>
              <a:t>2</a:t>
            </a:r>
            <a:r>
              <a:rPr lang="en-US" altLang="ja-JP" sz="1800" b="1" dirty="0">
                <a:solidFill>
                  <a:schemeClr val="tx1"/>
                </a:solidFill>
              </a:rPr>
              <a:t> increases are mainly due to fossil fuel burning.  CO</a:t>
            </a:r>
            <a:r>
              <a:rPr lang="en-US" altLang="ja-JP" sz="1800" b="1" baseline="-25000" dirty="0">
                <a:solidFill>
                  <a:schemeClr val="tx1"/>
                </a:solidFill>
              </a:rPr>
              <a:t>2</a:t>
            </a:r>
            <a:r>
              <a:rPr lang="en-US" altLang="ja-JP" sz="1800" b="1" dirty="0">
                <a:solidFill>
                  <a:schemeClr val="tx1"/>
                </a:solidFill>
              </a:rPr>
              <a:t> has not been this high </a:t>
            </a:r>
            <a:r>
              <a:rPr lang="en-US" altLang="ja-JP" sz="1800" b="1" dirty="0" smtClean="0">
                <a:solidFill>
                  <a:schemeClr val="tx1"/>
                </a:solidFill>
              </a:rPr>
              <a:t>in a </a:t>
            </a:r>
            <a:r>
              <a:rPr lang="en-US" altLang="ja-JP" sz="1800" b="1" dirty="0">
                <a:solidFill>
                  <a:schemeClr val="tx1"/>
                </a:solidFill>
              </a:rPr>
              <a:t>million years.</a:t>
            </a:r>
            <a:endParaRPr lang="en-US" b="1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6781800" y="2590800"/>
            <a:ext cx="53340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5111750" y="1954213"/>
            <a:ext cx="995363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Geneva" charset="0"/>
              </a:rPr>
              <a:t>Last Interglacial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8678" name="Line 8"/>
          <p:cNvSpPr>
            <a:spLocks noChangeShapeType="1"/>
          </p:cNvSpPr>
          <p:nvPr/>
        </p:nvSpPr>
        <p:spPr bwMode="auto">
          <a:xfrm>
            <a:off x="5822950" y="2201863"/>
            <a:ext cx="5334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7924800" y="3124200"/>
            <a:ext cx="1066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/>
            <a:r>
              <a:rPr lang="en-US" sz="1400" b="1" dirty="0">
                <a:solidFill>
                  <a:schemeClr val="tx1"/>
                </a:solidFill>
              </a:rPr>
              <a:t>Ice ages are not random. They are 'forced' (by earth</a:t>
            </a:r>
            <a:r>
              <a:rPr lang="ja-JP" altLang="en-US" sz="1400" b="1" dirty="0">
                <a:solidFill>
                  <a:schemeClr val="tx1"/>
                </a:solidFill>
              </a:rPr>
              <a:t>’</a:t>
            </a:r>
            <a:r>
              <a:rPr lang="en-US" altLang="ja-JP" sz="1400" b="1" dirty="0">
                <a:solidFill>
                  <a:schemeClr val="tx1"/>
                </a:solidFill>
              </a:rPr>
              <a:t>s orbital clock…. changes in the sunlight received).</a:t>
            </a:r>
            <a:endParaRPr lang="en-US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28680" name="Line 11"/>
          <p:cNvSpPr>
            <a:spLocks noChangeShapeType="1"/>
          </p:cNvSpPr>
          <p:nvPr/>
        </p:nvSpPr>
        <p:spPr bwMode="auto">
          <a:xfrm>
            <a:off x="866775" y="915988"/>
            <a:ext cx="1588" cy="4194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12"/>
          <p:cNvSpPr>
            <a:spLocks noChangeShapeType="1"/>
          </p:cNvSpPr>
          <p:nvPr/>
        </p:nvSpPr>
        <p:spPr bwMode="auto">
          <a:xfrm>
            <a:off x="784225" y="1358900"/>
            <a:ext cx="825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Rectangle 13"/>
          <p:cNvSpPr>
            <a:spLocks noChangeArrowheads="1"/>
          </p:cNvSpPr>
          <p:nvPr/>
        </p:nvSpPr>
        <p:spPr bwMode="auto">
          <a:xfrm>
            <a:off x="479425" y="1281113"/>
            <a:ext cx="2571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Geneva" charset="0"/>
              </a:rPr>
              <a:t>350</a:t>
            </a:r>
            <a:endParaRPr lang="en-US"/>
          </a:p>
        </p:txBody>
      </p:sp>
      <p:sp>
        <p:nvSpPr>
          <p:cNvPr id="28683" name="Line 14"/>
          <p:cNvSpPr>
            <a:spLocks noChangeShapeType="1"/>
          </p:cNvSpPr>
          <p:nvPr/>
        </p:nvSpPr>
        <p:spPr bwMode="auto">
          <a:xfrm>
            <a:off x="784225" y="2471738"/>
            <a:ext cx="825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Rectangle 15"/>
          <p:cNvSpPr>
            <a:spLocks noChangeArrowheads="1"/>
          </p:cNvSpPr>
          <p:nvPr/>
        </p:nvSpPr>
        <p:spPr bwMode="auto">
          <a:xfrm>
            <a:off x="479425" y="2393950"/>
            <a:ext cx="2571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Geneva" charset="0"/>
              </a:rPr>
              <a:t>300</a:t>
            </a:r>
            <a:endParaRPr lang="en-US"/>
          </a:p>
        </p:txBody>
      </p:sp>
      <p:sp>
        <p:nvSpPr>
          <p:cNvPr id="28685" name="Line 16"/>
          <p:cNvSpPr>
            <a:spLocks noChangeShapeType="1"/>
          </p:cNvSpPr>
          <p:nvPr/>
        </p:nvSpPr>
        <p:spPr bwMode="auto">
          <a:xfrm>
            <a:off x="784225" y="3584575"/>
            <a:ext cx="825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Rectangle 17"/>
          <p:cNvSpPr>
            <a:spLocks noChangeArrowheads="1"/>
          </p:cNvSpPr>
          <p:nvPr/>
        </p:nvSpPr>
        <p:spPr bwMode="auto">
          <a:xfrm>
            <a:off x="479425" y="3506788"/>
            <a:ext cx="2571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Geneva" charset="0"/>
              </a:rPr>
              <a:t>250</a:t>
            </a:r>
            <a:endParaRPr lang="en-US"/>
          </a:p>
        </p:txBody>
      </p:sp>
      <p:sp>
        <p:nvSpPr>
          <p:cNvPr id="28687" name="Line 18"/>
          <p:cNvSpPr>
            <a:spLocks noChangeShapeType="1"/>
          </p:cNvSpPr>
          <p:nvPr/>
        </p:nvSpPr>
        <p:spPr bwMode="auto">
          <a:xfrm>
            <a:off x="784225" y="4708525"/>
            <a:ext cx="825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479425" y="4630738"/>
            <a:ext cx="2571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Geneva" charset="0"/>
              </a:rPr>
              <a:t>200</a:t>
            </a:r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 rot="-5400000">
            <a:off x="-1262856" y="2205831"/>
            <a:ext cx="31972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1200" b="1" dirty="0">
                <a:solidFill>
                  <a:srgbClr val="000000"/>
                </a:solidFill>
              </a:rPr>
              <a:t> Carbon Dioxide       (</a:t>
            </a:r>
            <a:r>
              <a:rPr lang="en-US" sz="1200" b="1" dirty="0" err="1">
                <a:solidFill>
                  <a:srgbClr val="000000"/>
                </a:solidFill>
              </a:rPr>
              <a:t>ppmv</a:t>
            </a:r>
            <a:r>
              <a:rPr lang="en-US" sz="1200" b="1" dirty="0">
                <a:solidFill>
                  <a:srgbClr val="000000"/>
                </a:solidFill>
              </a:rPr>
              <a:t>)</a:t>
            </a:r>
            <a:endParaRPr lang="en-US" dirty="0"/>
          </a:p>
        </p:txBody>
      </p:sp>
      <p:grpSp>
        <p:nvGrpSpPr>
          <p:cNvPr id="28690" name="Group 21"/>
          <p:cNvGrpSpPr>
            <a:grpSpLocks/>
          </p:cNvGrpSpPr>
          <p:nvPr/>
        </p:nvGrpSpPr>
        <p:grpSpPr bwMode="auto">
          <a:xfrm>
            <a:off x="866775" y="5119688"/>
            <a:ext cx="6931025" cy="493712"/>
            <a:chOff x="546" y="3225"/>
            <a:chExt cx="4366" cy="311"/>
          </a:xfrm>
        </p:grpSpPr>
        <p:sp>
          <p:nvSpPr>
            <p:cNvPr id="29031" name="Line 22"/>
            <p:cNvSpPr>
              <a:spLocks noChangeShapeType="1"/>
            </p:cNvSpPr>
            <p:nvPr/>
          </p:nvSpPr>
          <p:spPr bwMode="auto">
            <a:xfrm>
              <a:off x="546" y="3225"/>
              <a:ext cx="432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2" name="Line 23"/>
            <p:cNvSpPr>
              <a:spLocks noChangeShapeType="1"/>
            </p:cNvSpPr>
            <p:nvPr/>
          </p:nvSpPr>
          <p:spPr bwMode="auto">
            <a:xfrm>
              <a:off x="897" y="3225"/>
              <a:ext cx="1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3" name="Rectangle 24"/>
            <p:cNvSpPr>
              <a:spLocks noChangeArrowheads="1"/>
            </p:cNvSpPr>
            <p:nvPr/>
          </p:nvSpPr>
          <p:spPr bwMode="auto">
            <a:xfrm>
              <a:off x="815" y="3312"/>
              <a:ext cx="16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1">
                  <a:solidFill>
                    <a:srgbClr val="000000"/>
                  </a:solidFill>
                  <a:latin typeface="Geneva" charset="0"/>
                </a:rPr>
                <a:t>600</a:t>
              </a:r>
              <a:endParaRPr lang="en-US"/>
            </a:p>
          </p:txBody>
        </p:sp>
        <p:sp>
          <p:nvSpPr>
            <p:cNvPr id="29034" name="Line 25"/>
            <p:cNvSpPr>
              <a:spLocks noChangeShapeType="1"/>
            </p:cNvSpPr>
            <p:nvPr/>
          </p:nvSpPr>
          <p:spPr bwMode="auto">
            <a:xfrm>
              <a:off x="1559" y="3225"/>
              <a:ext cx="1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5" name="Rectangle 26"/>
            <p:cNvSpPr>
              <a:spLocks noChangeArrowheads="1"/>
            </p:cNvSpPr>
            <p:nvPr/>
          </p:nvSpPr>
          <p:spPr bwMode="auto">
            <a:xfrm>
              <a:off x="1477" y="3312"/>
              <a:ext cx="16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1">
                  <a:solidFill>
                    <a:srgbClr val="000000"/>
                  </a:solidFill>
                  <a:latin typeface="Geneva" charset="0"/>
                </a:rPr>
                <a:t>500</a:t>
              </a:r>
              <a:endParaRPr lang="en-US"/>
            </a:p>
          </p:txBody>
        </p:sp>
        <p:sp>
          <p:nvSpPr>
            <p:cNvPr id="29036" name="Line 27"/>
            <p:cNvSpPr>
              <a:spLocks noChangeShapeType="1"/>
            </p:cNvSpPr>
            <p:nvPr/>
          </p:nvSpPr>
          <p:spPr bwMode="auto">
            <a:xfrm>
              <a:off x="2221" y="3225"/>
              <a:ext cx="1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7" name="Rectangle 28"/>
            <p:cNvSpPr>
              <a:spLocks noChangeArrowheads="1"/>
            </p:cNvSpPr>
            <p:nvPr/>
          </p:nvSpPr>
          <p:spPr bwMode="auto">
            <a:xfrm>
              <a:off x="2139" y="3312"/>
              <a:ext cx="16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1">
                  <a:solidFill>
                    <a:srgbClr val="000000"/>
                  </a:solidFill>
                  <a:latin typeface="Geneva" charset="0"/>
                </a:rPr>
                <a:t>400</a:t>
              </a:r>
              <a:endParaRPr lang="en-US"/>
            </a:p>
          </p:txBody>
        </p:sp>
        <p:sp>
          <p:nvSpPr>
            <p:cNvPr id="29038" name="Line 29"/>
            <p:cNvSpPr>
              <a:spLocks noChangeShapeType="1"/>
            </p:cNvSpPr>
            <p:nvPr/>
          </p:nvSpPr>
          <p:spPr bwMode="auto">
            <a:xfrm>
              <a:off x="2889" y="3225"/>
              <a:ext cx="1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9" name="Rectangle 30"/>
            <p:cNvSpPr>
              <a:spLocks noChangeArrowheads="1"/>
            </p:cNvSpPr>
            <p:nvPr/>
          </p:nvSpPr>
          <p:spPr bwMode="auto">
            <a:xfrm>
              <a:off x="2807" y="3312"/>
              <a:ext cx="16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1">
                  <a:solidFill>
                    <a:srgbClr val="000000"/>
                  </a:solidFill>
                  <a:latin typeface="Geneva" charset="0"/>
                </a:rPr>
                <a:t>300</a:t>
              </a:r>
              <a:endParaRPr lang="en-US"/>
            </a:p>
          </p:txBody>
        </p:sp>
        <p:sp>
          <p:nvSpPr>
            <p:cNvPr id="29040" name="Line 31"/>
            <p:cNvSpPr>
              <a:spLocks noChangeShapeType="1"/>
            </p:cNvSpPr>
            <p:nvPr/>
          </p:nvSpPr>
          <p:spPr bwMode="auto">
            <a:xfrm>
              <a:off x="3551" y="3225"/>
              <a:ext cx="1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1" name="Rectangle 32"/>
            <p:cNvSpPr>
              <a:spLocks noChangeArrowheads="1"/>
            </p:cNvSpPr>
            <p:nvPr/>
          </p:nvSpPr>
          <p:spPr bwMode="auto">
            <a:xfrm>
              <a:off x="3469" y="3312"/>
              <a:ext cx="16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1">
                  <a:solidFill>
                    <a:srgbClr val="000000"/>
                  </a:solidFill>
                  <a:latin typeface="Geneva" charset="0"/>
                </a:rPr>
                <a:t>200</a:t>
              </a:r>
              <a:endParaRPr lang="en-US"/>
            </a:p>
          </p:txBody>
        </p:sp>
        <p:sp>
          <p:nvSpPr>
            <p:cNvPr id="29042" name="Line 33"/>
            <p:cNvSpPr>
              <a:spLocks noChangeShapeType="1"/>
            </p:cNvSpPr>
            <p:nvPr/>
          </p:nvSpPr>
          <p:spPr bwMode="auto">
            <a:xfrm>
              <a:off x="4219" y="3225"/>
              <a:ext cx="1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3" name="Rectangle 34"/>
            <p:cNvSpPr>
              <a:spLocks noChangeArrowheads="1"/>
            </p:cNvSpPr>
            <p:nvPr/>
          </p:nvSpPr>
          <p:spPr bwMode="auto">
            <a:xfrm>
              <a:off x="4138" y="3312"/>
              <a:ext cx="162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1">
                  <a:solidFill>
                    <a:srgbClr val="000000"/>
                  </a:solidFill>
                  <a:latin typeface="Geneva" charset="0"/>
                </a:rPr>
                <a:t>100</a:t>
              </a:r>
              <a:endParaRPr lang="en-US"/>
            </a:p>
          </p:txBody>
        </p:sp>
        <p:sp>
          <p:nvSpPr>
            <p:cNvPr id="29044" name="Line 35"/>
            <p:cNvSpPr>
              <a:spLocks noChangeShapeType="1"/>
            </p:cNvSpPr>
            <p:nvPr/>
          </p:nvSpPr>
          <p:spPr bwMode="auto">
            <a:xfrm>
              <a:off x="4881" y="3225"/>
              <a:ext cx="1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5" name="Rectangle 36"/>
            <p:cNvSpPr>
              <a:spLocks noChangeArrowheads="1"/>
            </p:cNvSpPr>
            <p:nvPr/>
          </p:nvSpPr>
          <p:spPr bwMode="auto">
            <a:xfrm>
              <a:off x="4858" y="3312"/>
              <a:ext cx="5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1">
                  <a:solidFill>
                    <a:srgbClr val="000000"/>
                  </a:solidFill>
                  <a:latin typeface="Geneva" charset="0"/>
                </a:rPr>
                <a:t>0</a:t>
              </a:r>
              <a:endParaRPr lang="en-US"/>
            </a:p>
          </p:txBody>
        </p:sp>
        <p:sp>
          <p:nvSpPr>
            <p:cNvPr id="29046" name="Rectangle 37"/>
            <p:cNvSpPr>
              <a:spLocks noChangeArrowheads="1"/>
            </p:cNvSpPr>
            <p:nvPr/>
          </p:nvSpPr>
          <p:spPr bwMode="auto">
            <a:xfrm>
              <a:off x="1828" y="3416"/>
              <a:ext cx="1692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200" b="1">
                  <a:solidFill>
                    <a:srgbClr val="000000"/>
                  </a:solidFill>
                  <a:latin typeface="Geneva" charset="0"/>
                </a:rPr>
                <a:t> Thousands of Years Before Present</a:t>
              </a:r>
              <a:endParaRPr lang="en-US"/>
            </a:p>
          </p:txBody>
        </p:sp>
      </p:grpSp>
      <p:sp>
        <p:nvSpPr>
          <p:cNvPr id="28691" name="Freeform 38"/>
          <p:cNvSpPr>
            <a:spLocks/>
          </p:cNvSpPr>
          <p:nvPr/>
        </p:nvSpPr>
        <p:spPr bwMode="auto">
          <a:xfrm>
            <a:off x="3381375" y="2503488"/>
            <a:ext cx="4346575" cy="2595562"/>
          </a:xfrm>
          <a:custGeom>
            <a:avLst/>
            <a:gdLst>
              <a:gd name="T0" fmla="*/ 2147483647 w 2738"/>
              <a:gd name="T1" fmla="*/ 2147483647 h 1635"/>
              <a:gd name="T2" fmla="*/ 2147483647 w 2738"/>
              <a:gd name="T3" fmla="*/ 2147483647 h 1635"/>
              <a:gd name="T4" fmla="*/ 2147483647 w 2738"/>
              <a:gd name="T5" fmla="*/ 2147483647 h 1635"/>
              <a:gd name="T6" fmla="*/ 2147483647 w 2738"/>
              <a:gd name="T7" fmla="*/ 2147483647 h 1635"/>
              <a:gd name="T8" fmla="*/ 2147483647 w 2738"/>
              <a:gd name="T9" fmla="*/ 2147483647 h 1635"/>
              <a:gd name="T10" fmla="*/ 2147483647 w 2738"/>
              <a:gd name="T11" fmla="*/ 2147483647 h 1635"/>
              <a:gd name="T12" fmla="*/ 2147483647 w 2738"/>
              <a:gd name="T13" fmla="*/ 2147483647 h 1635"/>
              <a:gd name="T14" fmla="*/ 2147483647 w 2738"/>
              <a:gd name="T15" fmla="*/ 2147483647 h 1635"/>
              <a:gd name="T16" fmla="*/ 2147483647 w 2738"/>
              <a:gd name="T17" fmla="*/ 2147483647 h 1635"/>
              <a:gd name="T18" fmla="*/ 2147483647 w 2738"/>
              <a:gd name="T19" fmla="*/ 2147483647 h 1635"/>
              <a:gd name="T20" fmla="*/ 2147483647 w 2738"/>
              <a:gd name="T21" fmla="*/ 2147483647 h 1635"/>
              <a:gd name="T22" fmla="*/ 2147483647 w 2738"/>
              <a:gd name="T23" fmla="*/ 2147483647 h 1635"/>
              <a:gd name="T24" fmla="*/ 2147483647 w 2738"/>
              <a:gd name="T25" fmla="*/ 2147483647 h 1635"/>
              <a:gd name="T26" fmla="*/ 2147483647 w 2738"/>
              <a:gd name="T27" fmla="*/ 2147483647 h 1635"/>
              <a:gd name="T28" fmla="*/ 2147483647 w 2738"/>
              <a:gd name="T29" fmla="*/ 2147483647 h 1635"/>
              <a:gd name="T30" fmla="*/ 2147483647 w 2738"/>
              <a:gd name="T31" fmla="*/ 2147483647 h 1635"/>
              <a:gd name="T32" fmla="*/ 2147483647 w 2738"/>
              <a:gd name="T33" fmla="*/ 2147483647 h 1635"/>
              <a:gd name="T34" fmla="*/ 2147483647 w 2738"/>
              <a:gd name="T35" fmla="*/ 2147483647 h 1635"/>
              <a:gd name="T36" fmla="*/ 2147483647 w 2738"/>
              <a:gd name="T37" fmla="*/ 2147483647 h 1635"/>
              <a:gd name="T38" fmla="*/ 2147483647 w 2738"/>
              <a:gd name="T39" fmla="*/ 2147483647 h 1635"/>
              <a:gd name="T40" fmla="*/ 2147483647 w 2738"/>
              <a:gd name="T41" fmla="*/ 2147483647 h 1635"/>
              <a:gd name="T42" fmla="*/ 2147483647 w 2738"/>
              <a:gd name="T43" fmla="*/ 2147483647 h 1635"/>
              <a:gd name="T44" fmla="*/ 2147483647 w 2738"/>
              <a:gd name="T45" fmla="*/ 2147483647 h 1635"/>
              <a:gd name="T46" fmla="*/ 2147483647 w 2738"/>
              <a:gd name="T47" fmla="*/ 2147483647 h 1635"/>
              <a:gd name="T48" fmla="*/ 2147483647 w 2738"/>
              <a:gd name="T49" fmla="*/ 2147483647 h 1635"/>
              <a:gd name="T50" fmla="*/ 2147483647 w 2738"/>
              <a:gd name="T51" fmla="*/ 2147483647 h 1635"/>
              <a:gd name="T52" fmla="*/ 2147483647 w 2738"/>
              <a:gd name="T53" fmla="*/ 2147483647 h 1635"/>
              <a:gd name="T54" fmla="*/ 2147483647 w 2738"/>
              <a:gd name="T55" fmla="*/ 2147483647 h 1635"/>
              <a:gd name="T56" fmla="*/ 2147483647 w 2738"/>
              <a:gd name="T57" fmla="*/ 2147483647 h 1635"/>
              <a:gd name="T58" fmla="*/ 2147483647 w 2738"/>
              <a:gd name="T59" fmla="*/ 2147483647 h 1635"/>
              <a:gd name="T60" fmla="*/ 2147483647 w 2738"/>
              <a:gd name="T61" fmla="*/ 2147483647 h 1635"/>
              <a:gd name="T62" fmla="*/ 2147483647 w 2738"/>
              <a:gd name="T63" fmla="*/ 2147483647 h 1635"/>
              <a:gd name="T64" fmla="*/ 2147483647 w 2738"/>
              <a:gd name="T65" fmla="*/ 2147483647 h 1635"/>
              <a:gd name="T66" fmla="*/ 2147483647 w 2738"/>
              <a:gd name="T67" fmla="*/ 2147483647 h 1635"/>
              <a:gd name="T68" fmla="*/ 2147483647 w 2738"/>
              <a:gd name="T69" fmla="*/ 2147483647 h 1635"/>
              <a:gd name="T70" fmla="*/ 2147483647 w 2738"/>
              <a:gd name="T71" fmla="*/ 2147483647 h 1635"/>
              <a:gd name="T72" fmla="*/ 2147483647 w 2738"/>
              <a:gd name="T73" fmla="*/ 2147483647 h 1635"/>
              <a:gd name="T74" fmla="*/ 2147483647 w 2738"/>
              <a:gd name="T75" fmla="*/ 2147483647 h 1635"/>
              <a:gd name="T76" fmla="*/ 2147483647 w 2738"/>
              <a:gd name="T77" fmla="*/ 2147483647 h 1635"/>
              <a:gd name="T78" fmla="*/ 2147483647 w 2738"/>
              <a:gd name="T79" fmla="*/ 2147483647 h 1635"/>
              <a:gd name="T80" fmla="*/ 2147483647 w 2738"/>
              <a:gd name="T81" fmla="*/ 2147483647 h 1635"/>
              <a:gd name="T82" fmla="*/ 2147483647 w 2738"/>
              <a:gd name="T83" fmla="*/ 2147483647 h 1635"/>
              <a:gd name="T84" fmla="*/ 2147483647 w 2738"/>
              <a:gd name="T85" fmla="*/ 2147483647 h 1635"/>
              <a:gd name="T86" fmla="*/ 2147483647 w 2738"/>
              <a:gd name="T87" fmla="*/ 2147483647 h 1635"/>
              <a:gd name="T88" fmla="*/ 2147483647 w 2738"/>
              <a:gd name="T89" fmla="*/ 2147483647 h 1635"/>
              <a:gd name="T90" fmla="*/ 2147483647 w 2738"/>
              <a:gd name="T91" fmla="*/ 2147483647 h 1635"/>
              <a:gd name="T92" fmla="*/ 2147483647 w 2738"/>
              <a:gd name="T93" fmla="*/ 2147483647 h 1635"/>
              <a:gd name="T94" fmla="*/ 2147483647 w 2738"/>
              <a:gd name="T95" fmla="*/ 2147483647 h 1635"/>
              <a:gd name="T96" fmla="*/ 2147483647 w 2738"/>
              <a:gd name="T97" fmla="*/ 2147483647 h 1635"/>
              <a:gd name="T98" fmla="*/ 2147483647 w 2738"/>
              <a:gd name="T99" fmla="*/ 2147483647 h 1635"/>
              <a:gd name="T100" fmla="*/ 2147483647 w 2738"/>
              <a:gd name="T101" fmla="*/ 2147483647 h 1635"/>
              <a:gd name="T102" fmla="*/ 2147483647 w 2738"/>
              <a:gd name="T103" fmla="*/ 2147483647 h 1635"/>
              <a:gd name="T104" fmla="*/ 2147483647 w 2738"/>
              <a:gd name="T105" fmla="*/ 2147483647 h 1635"/>
              <a:gd name="T106" fmla="*/ 2147483647 w 2738"/>
              <a:gd name="T107" fmla="*/ 2147483647 h 1635"/>
              <a:gd name="T108" fmla="*/ 2147483647 w 2738"/>
              <a:gd name="T109" fmla="*/ 2147483647 h 163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738"/>
              <a:gd name="T166" fmla="*/ 0 h 1635"/>
              <a:gd name="T167" fmla="*/ 2738 w 2738"/>
              <a:gd name="T168" fmla="*/ 1635 h 163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738" h="1635">
                <a:moveTo>
                  <a:pt x="2738" y="195"/>
                </a:moveTo>
                <a:lnTo>
                  <a:pt x="2725" y="363"/>
                </a:lnTo>
                <a:lnTo>
                  <a:pt x="2725" y="428"/>
                </a:lnTo>
                <a:lnTo>
                  <a:pt x="2712" y="513"/>
                </a:lnTo>
                <a:lnTo>
                  <a:pt x="2699" y="616"/>
                </a:lnTo>
                <a:lnTo>
                  <a:pt x="2699" y="552"/>
                </a:lnTo>
                <a:lnTo>
                  <a:pt x="2686" y="519"/>
                </a:lnTo>
                <a:lnTo>
                  <a:pt x="2680" y="493"/>
                </a:lnTo>
                <a:lnTo>
                  <a:pt x="2673" y="759"/>
                </a:lnTo>
                <a:lnTo>
                  <a:pt x="2673" y="850"/>
                </a:lnTo>
                <a:lnTo>
                  <a:pt x="2661" y="876"/>
                </a:lnTo>
                <a:lnTo>
                  <a:pt x="2661" y="1032"/>
                </a:lnTo>
                <a:lnTo>
                  <a:pt x="2635" y="1635"/>
                </a:lnTo>
                <a:lnTo>
                  <a:pt x="2622" y="1538"/>
                </a:lnTo>
                <a:lnTo>
                  <a:pt x="2596" y="1506"/>
                </a:lnTo>
                <a:lnTo>
                  <a:pt x="2576" y="1545"/>
                </a:lnTo>
                <a:lnTo>
                  <a:pt x="2570" y="1499"/>
                </a:lnTo>
                <a:lnTo>
                  <a:pt x="2544" y="1311"/>
                </a:lnTo>
                <a:lnTo>
                  <a:pt x="2524" y="1259"/>
                </a:lnTo>
                <a:lnTo>
                  <a:pt x="2485" y="1259"/>
                </a:lnTo>
                <a:lnTo>
                  <a:pt x="2453" y="1538"/>
                </a:lnTo>
                <a:lnTo>
                  <a:pt x="2440" y="1551"/>
                </a:lnTo>
                <a:lnTo>
                  <a:pt x="2433" y="1246"/>
                </a:lnTo>
                <a:lnTo>
                  <a:pt x="2420" y="1168"/>
                </a:lnTo>
                <a:lnTo>
                  <a:pt x="2414" y="1519"/>
                </a:lnTo>
                <a:lnTo>
                  <a:pt x="2375" y="1077"/>
                </a:lnTo>
                <a:lnTo>
                  <a:pt x="2368" y="1240"/>
                </a:lnTo>
                <a:lnTo>
                  <a:pt x="2330" y="1447"/>
                </a:lnTo>
                <a:lnTo>
                  <a:pt x="2317" y="1506"/>
                </a:lnTo>
                <a:lnTo>
                  <a:pt x="2310" y="1454"/>
                </a:lnTo>
                <a:lnTo>
                  <a:pt x="2265" y="999"/>
                </a:lnTo>
                <a:lnTo>
                  <a:pt x="2252" y="973"/>
                </a:lnTo>
                <a:lnTo>
                  <a:pt x="2226" y="1149"/>
                </a:lnTo>
                <a:lnTo>
                  <a:pt x="2219" y="1077"/>
                </a:lnTo>
                <a:lnTo>
                  <a:pt x="2200" y="954"/>
                </a:lnTo>
                <a:lnTo>
                  <a:pt x="2187" y="811"/>
                </a:lnTo>
                <a:lnTo>
                  <a:pt x="2180" y="876"/>
                </a:lnTo>
                <a:lnTo>
                  <a:pt x="2180" y="993"/>
                </a:lnTo>
                <a:lnTo>
                  <a:pt x="2174" y="1188"/>
                </a:lnTo>
                <a:lnTo>
                  <a:pt x="2167" y="1149"/>
                </a:lnTo>
                <a:lnTo>
                  <a:pt x="2154" y="1272"/>
                </a:lnTo>
                <a:lnTo>
                  <a:pt x="2141" y="1045"/>
                </a:lnTo>
                <a:lnTo>
                  <a:pt x="2135" y="986"/>
                </a:lnTo>
                <a:lnTo>
                  <a:pt x="2115" y="934"/>
                </a:lnTo>
                <a:lnTo>
                  <a:pt x="2089" y="1025"/>
                </a:lnTo>
                <a:lnTo>
                  <a:pt x="2083" y="954"/>
                </a:lnTo>
                <a:lnTo>
                  <a:pt x="2076" y="870"/>
                </a:lnTo>
                <a:lnTo>
                  <a:pt x="2063" y="993"/>
                </a:lnTo>
                <a:lnTo>
                  <a:pt x="2050" y="870"/>
                </a:lnTo>
                <a:lnTo>
                  <a:pt x="2044" y="954"/>
                </a:lnTo>
                <a:lnTo>
                  <a:pt x="2031" y="850"/>
                </a:lnTo>
                <a:lnTo>
                  <a:pt x="2025" y="746"/>
                </a:lnTo>
                <a:lnTo>
                  <a:pt x="2018" y="668"/>
                </a:lnTo>
                <a:lnTo>
                  <a:pt x="2012" y="591"/>
                </a:lnTo>
                <a:lnTo>
                  <a:pt x="2005" y="454"/>
                </a:lnTo>
                <a:lnTo>
                  <a:pt x="1999" y="526"/>
                </a:lnTo>
                <a:lnTo>
                  <a:pt x="1992" y="337"/>
                </a:lnTo>
                <a:lnTo>
                  <a:pt x="1992" y="357"/>
                </a:lnTo>
                <a:lnTo>
                  <a:pt x="1979" y="506"/>
                </a:lnTo>
                <a:lnTo>
                  <a:pt x="1973" y="435"/>
                </a:lnTo>
                <a:lnTo>
                  <a:pt x="1966" y="350"/>
                </a:lnTo>
                <a:lnTo>
                  <a:pt x="1960" y="376"/>
                </a:lnTo>
                <a:lnTo>
                  <a:pt x="1953" y="474"/>
                </a:lnTo>
                <a:lnTo>
                  <a:pt x="1947" y="298"/>
                </a:lnTo>
                <a:lnTo>
                  <a:pt x="1940" y="370"/>
                </a:lnTo>
                <a:lnTo>
                  <a:pt x="1934" y="311"/>
                </a:lnTo>
                <a:lnTo>
                  <a:pt x="1927" y="422"/>
                </a:lnTo>
                <a:lnTo>
                  <a:pt x="1927" y="454"/>
                </a:lnTo>
                <a:lnTo>
                  <a:pt x="1921" y="266"/>
                </a:lnTo>
                <a:lnTo>
                  <a:pt x="1921" y="305"/>
                </a:lnTo>
                <a:lnTo>
                  <a:pt x="1914" y="350"/>
                </a:lnTo>
                <a:lnTo>
                  <a:pt x="1914" y="441"/>
                </a:lnTo>
                <a:lnTo>
                  <a:pt x="1908" y="506"/>
                </a:lnTo>
                <a:lnTo>
                  <a:pt x="1901" y="331"/>
                </a:lnTo>
                <a:lnTo>
                  <a:pt x="1901" y="344"/>
                </a:lnTo>
                <a:lnTo>
                  <a:pt x="1901" y="162"/>
                </a:lnTo>
                <a:lnTo>
                  <a:pt x="1895" y="169"/>
                </a:lnTo>
                <a:lnTo>
                  <a:pt x="1895" y="227"/>
                </a:lnTo>
                <a:lnTo>
                  <a:pt x="1888" y="487"/>
                </a:lnTo>
                <a:lnTo>
                  <a:pt x="1888" y="558"/>
                </a:lnTo>
                <a:lnTo>
                  <a:pt x="1875" y="818"/>
                </a:lnTo>
                <a:lnTo>
                  <a:pt x="1862" y="1051"/>
                </a:lnTo>
                <a:lnTo>
                  <a:pt x="1862" y="1259"/>
                </a:lnTo>
                <a:lnTo>
                  <a:pt x="1856" y="1324"/>
                </a:lnTo>
                <a:lnTo>
                  <a:pt x="1849" y="1415"/>
                </a:lnTo>
                <a:lnTo>
                  <a:pt x="1849" y="1363"/>
                </a:lnTo>
                <a:lnTo>
                  <a:pt x="1843" y="1350"/>
                </a:lnTo>
                <a:lnTo>
                  <a:pt x="1843" y="1441"/>
                </a:lnTo>
                <a:lnTo>
                  <a:pt x="1836" y="1467"/>
                </a:lnTo>
                <a:lnTo>
                  <a:pt x="1836" y="1480"/>
                </a:lnTo>
                <a:lnTo>
                  <a:pt x="1830" y="1525"/>
                </a:lnTo>
                <a:lnTo>
                  <a:pt x="1823" y="1493"/>
                </a:lnTo>
                <a:lnTo>
                  <a:pt x="1810" y="1434"/>
                </a:lnTo>
                <a:lnTo>
                  <a:pt x="1804" y="1519"/>
                </a:lnTo>
                <a:lnTo>
                  <a:pt x="1784" y="1428"/>
                </a:lnTo>
                <a:lnTo>
                  <a:pt x="1752" y="1499"/>
                </a:lnTo>
                <a:lnTo>
                  <a:pt x="1726" y="1538"/>
                </a:lnTo>
                <a:lnTo>
                  <a:pt x="1720" y="1590"/>
                </a:lnTo>
                <a:lnTo>
                  <a:pt x="1687" y="1324"/>
                </a:lnTo>
                <a:lnTo>
                  <a:pt x="1668" y="1506"/>
                </a:lnTo>
                <a:lnTo>
                  <a:pt x="1655" y="1616"/>
                </a:lnTo>
                <a:lnTo>
                  <a:pt x="1622" y="1415"/>
                </a:lnTo>
                <a:lnTo>
                  <a:pt x="1603" y="1415"/>
                </a:lnTo>
                <a:lnTo>
                  <a:pt x="1583" y="1519"/>
                </a:lnTo>
                <a:lnTo>
                  <a:pt x="1577" y="1525"/>
                </a:lnTo>
                <a:lnTo>
                  <a:pt x="1564" y="1278"/>
                </a:lnTo>
                <a:lnTo>
                  <a:pt x="1551" y="1201"/>
                </a:lnTo>
                <a:lnTo>
                  <a:pt x="1544" y="1136"/>
                </a:lnTo>
                <a:lnTo>
                  <a:pt x="1531" y="1389"/>
                </a:lnTo>
                <a:lnTo>
                  <a:pt x="1518" y="1337"/>
                </a:lnTo>
                <a:lnTo>
                  <a:pt x="1505" y="1233"/>
                </a:lnTo>
                <a:lnTo>
                  <a:pt x="1492" y="947"/>
                </a:lnTo>
                <a:lnTo>
                  <a:pt x="1479" y="941"/>
                </a:lnTo>
                <a:lnTo>
                  <a:pt x="1473" y="1136"/>
                </a:lnTo>
                <a:lnTo>
                  <a:pt x="1453" y="1103"/>
                </a:lnTo>
                <a:lnTo>
                  <a:pt x="1427" y="785"/>
                </a:lnTo>
                <a:lnTo>
                  <a:pt x="1408" y="668"/>
                </a:lnTo>
                <a:lnTo>
                  <a:pt x="1402" y="837"/>
                </a:lnTo>
                <a:lnTo>
                  <a:pt x="1395" y="714"/>
                </a:lnTo>
                <a:lnTo>
                  <a:pt x="1389" y="766"/>
                </a:lnTo>
                <a:lnTo>
                  <a:pt x="1382" y="934"/>
                </a:lnTo>
                <a:lnTo>
                  <a:pt x="1382" y="980"/>
                </a:lnTo>
                <a:lnTo>
                  <a:pt x="1369" y="850"/>
                </a:lnTo>
                <a:lnTo>
                  <a:pt x="1363" y="792"/>
                </a:lnTo>
                <a:lnTo>
                  <a:pt x="1356" y="759"/>
                </a:lnTo>
                <a:lnTo>
                  <a:pt x="1350" y="720"/>
                </a:lnTo>
                <a:lnTo>
                  <a:pt x="1350" y="655"/>
                </a:lnTo>
                <a:lnTo>
                  <a:pt x="1343" y="578"/>
                </a:lnTo>
                <a:lnTo>
                  <a:pt x="1330" y="668"/>
                </a:lnTo>
                <a:lnTo>
                  <a:pt x="1324" y="805"/>
                </a:lnTo>
                <a:lnTo>
                  <a:pt x="1317" y="818"/>
                </a:lnTo>
                <a:lnTo>
                  <a:pt x="1317" y="785"/>
                </a:lnTo>
                <a:lnTo>
                  <a:pt x="1311" y="720"/>
                </a:lnTo>
                <a:lnTo>
                  <a:pt x="1311" y="662"/>
                </a:lnTo>
                <a:lnTo>
                  <a:pt x="1311" y="668"/>
                </a:lnTo>
                <a:lnTo>
                  <a:pt x="1304" y="746"/>
                </a:lnTo>
                <a:lnTo>
                  <a:pt x="1298" y="818"/>
                </a:lnTo>
                <a:lnTo>
                  <a:pt x="1291" y="1214"/>
                </a:lnTo>
                <a:lnTo>
                  <a:pt x="1291" y="1155"/>
                </a:lnTo>
                <a:lnTo>
                  <a:pt x="1285" y="1285"/>
                </a:lnTo>
                <a:lnTo>
                  <a:pt x="1285" y="1259"/>
                </a:lnTo>
                <a:lnTo>
                  <a:pt x="1278" y="1304"/>
                </a:lnTo>
                <a:lnTo>
                  <a:pt x="1272" y="1337"/>
                </a:lnTo>
                <a:lnTo>
                  <a:pt x="1265" y="1168"/>
                </a:lnTo>
                <a:lnTo>
                  <a:pt x="1259" y="870"/>
                </a:lnTo>
                <a:lnTo>
                  <a:pt x="1252" y="902"/>
                </a:lnTo>
                <a:lnTo>
                  <a:pt x="1252" y="1045"/>
                </a:lnTo>
                <a:lnTo>
                  <a:pt x="1246" y="928"/>
                </a:lnTo>
                <a:lnTo>
                  <a:pt x="1239" y="909"/>
                </a:lnTo>
                <a:lnTo>
                  <a:pt x="1239" y="798"/>
                </a:lnTo>
                <a:lnTo>
                  <a:pt x="1220" y="753"/>
                </a:lnTo>
                <a:lnTo>
                  <a:pt x="1213" y="655"/>
                </a:lnTo>
                <a:lnTo>
                  <a:pt x="1207" y="805"/>
                </a:lnTo>
                <a:lnTo>
                  <a:pt x="1207" y="720"/>
                </a:lnTo>
                <a:lnTo>
                  <a:pt x="1200" y="779"/>
                </a:lnTo>
                <a:lnTo>
                  <a:pt x="1200" y="837"/>
                </a:lnTo>
                <a:lnTo>
                  <a:pt x="1194" y="746"/>
                </a:lnTo>
                <a:lnTo>
                  <a:pt x="1194" y="720"/>
                </a:lnTo>
                <a:lnTo>
                  <a:pt x="1187" y="642"/>
                </a:lnTo>
                <a:lnTo>
                  <a:pt x="1181" y="545"/>
                </a:lnTo>
                <a:lnTo>
                  <a:pt x="1168" y="279"/>
                </a:lnTo>
                <a:lnTo>
                  <a:pt x="1161" y="493"/>
                </a:lnTo>
                <a:lnTo>
                  <a:pt x="1161" y="688"/>
                </a:lnTo>
                <a:lnTo>
                  <a:pt x="1155" y="960"/>
                </a:lnTo>
                <a:lnTo>
                  <a:pt x="1155" y="1116"/>
                </a:lnTo>
                <a:lnTo>
                  <a:pt x="1142" y="1181"/>
                </a:lnTo>
                <a:lnTo>
                  <a:pt x="1129" y="1382"/>
                </a:lnTo>
                <a:lnTo>
                  <a:pt x="1129" y="1188"/>
                </a:lnTo>
                <a:lnTo>
                  <a:pt x="1122" y="1447"/>
                </a:lnTo>
                <a:lnTo>
                  <a:pt x="1122" y="1434"/>
                </a:lnTo>
                <a:lnTo>
                  <a:pt x="1110" y="1402"/>
                </a:lnTo>
                <a:lnTo>
                  <a:pt x="1103" y="1356"/>
                </a:lnTo>
                <a:lnTo>
                  <a:pt x="1097" y="1330"/>
                </a:lnTo>
                <a:lnTo>
                  <a:pt x="1090" y="1330"/>
                </a:lnTo>
                <a:lnTo>
                  <a:pt x="1077" y="1253"/>
                </a:lnTo>
                <a:lnTo>
                  <a:pt x="1071" y="1259"/>
                </a:lnTo>
                <a:lnTo>
                  <a:pt x="1064" y="1181"/>
                </a:lnTo>
                <a:lnTo>
                  <a:pt x="1058" y="993"/>
                </a:lnTo>
                <a:lnTo>
                  <a:pt x="1051" y="1389"/>
                </a:lnTo>
                <a:lnTo>
                  <a:pt x="1045" y="1220"/>
                </a:lnTo>
                <a:lnTo>
                  <a:pt x="1045" y="1545"/>
                </a:lnTo>
                <a:lnTo>
                  <a:pt x="1032" y="1467"/>
                </a:lnTo>
                <a:lnTo>
                  <a:pt x="1032" y="1402"/>
                </a:lnTo>
                <a:lnTo>
                  <a:pt x="1025" y="1603"/>
                </a:lnTo>
                <a:lnTo>
                  <a:pt x="1019" y="1519"/>
                </a:lnTo>
                <a:lnTo>
                  <a:pt x="1012" y="1473"/>
                </a:lnTo>
                <a:lnTo>
                  <a:pt x="1006" y="1467"/>
                </a:lnTo>
                <a:lnTo>
                  <a:pt x="999" y="1408"/>
                </a:lnTo>
                <a:lnTo>
                  <a:pt x="999" y="1480"/>
                </a:lnTo>
                <a:lnTo>
                  <a:pt x="993" y="1356"/>
                </a:lnTo>
                <a:lnTo>
                  <a:pt x="980" y="1233"/>
                </a:lnTo>
                <a:lnTo>
                  <a:pt x="973" y="1168"/>
                </a:lnTo>
                <a:lnTo>
                  <a:pt x="967" y="1051"/>
                </a:lnTo>
                <a:lnTo>
                  <a:pt x="954" y="947"/>
                </a:lnTo>
                <a:lnTo>
                  <a:pt x="934" y="1012"/>
                </a:lnTo>
                <a:lnTo>
                  <a:pt x="928" y="960"/>
                </a:lnTo>
                <a:lnTo>
                  <a:pt x="921" y="954"/>
                </a:lnTo>
                <a:lnTo>
                  <a:pt x="902" y="1097"/>
                </a:lnTo>
                <a:lnTo>
                  <a:pt x="902" y="1142"/>
                </a:lnTo>
                <a:lnTo>
                  <a:pt x="895" y="1278"/>
                </a:lnTo>
                <a:lnTo>
                  <a:pt x="876" y="1207"/>
                </a:lnTo>
                <a:lnTo>
                  <a:pt x="869" y="1201"/>
                </a:lnTo>
                <a:lnTo>
                  <a:pt x="850" y="1045"/>
                </a:lnTo>
                <a:lnTo>
                  <a:pt x="837" y="876"/>
                </a:lnTo>
                <a:lnTo>
                  <a:pt x="817" y="824"/>
                </a:lnTo>
                <a:lnTo>
                  <a:pt x="811" y="818"/>
                </a:lnTo>
                <a:lnTo>
                  <a:pt x="804" y="681"/>
                </a:lnTo>
                <a:lnTo>
                  <a:pt x="798" y="753"/>
                </a:lnTo>
                <a:lnTo>
                  <a:pt x="792" y="1025"/>
                </a:lnTo>
                <a:lnTo>
                  <a:pt x="785" y="993"/>
                </a:lnTo>
                <a:lnTo>
                  <a:pt x="779" y="922"/>
                </a:lnTo>
                <a:lnTo>
                  <a:pt x="772" y="857"/>
                </a:lnTo>
                <a:lnTo>
                  <a:pt x="766" y="837"/>
                </a:lnTo>
                <a:lnTo>
                  <a:pt x="759" y="798"/>
                </a:lnTo>
                <a:lnTo>
                  <a:pt x="753" y="662"/>
                </a:lnTo>
                <a:lnTo>
                  <a:pt x="746" y="591"/>
                </a:lnTo>
                <a:lnTo>
                  <a:pt x="740" y="584"/>
                </a:lnTo>
                <a:lnTo>
                  <a:pt x="733" y="727"/>
                </a:lnTo>
                <a:lnTo>
                  <a:pt x="733" y="363"/>
                </a:lnTo>
                <a:lnTo>
                  <a:pt x="727" y="662"/>
                </a:lnTo>
                <a:lnTo>
                  <a:pt x="720" y="759"/>
                </a:lnTo>
                <a:lnTo>
                  <a:pt x="707" y="603"/>
                </a:lnTo>
                <a:lnTo>
                  <a:pt x="701" y="694"/>
                </a:lnTo>
                <a:lnTo>
                  <a:pt x="694" y="597"/>
                </a:lnTo>
                <a:lnTo>
                  <a:pt x="688" y="539"/>
                </a:lnTo>
                <a:lnTo>
                  <a:pt x="681" y="539"/>
                </a:lnTo>
                <a:lnTo>
                  <a:pt x="668" y="454"/>
                </a:lnTo>
                <a:lnTo>
                  <a:pt x="655" y="454"/>
                </a:lnTo>
                <a:lnTo>
                  <a:pt x="649" y="402"/>
                </a:lnTo>
                <a:lnTo>
                  <a:pt x="649" y="376"/>
                </a:lnTo>
                <a:lnTo>
                  <a:pt x="642" y="331"/>
                </a:lnTo>
                <a:lnTo>
                  <a:pt x="629" y="474"/>
                </a:lnTo>
                <a:lnTo>
                  <a:pt x="629" y="376"/>
                </a:lnTo>
                <a:lnTo>
                  <a:pt x="623" y="363"/>
                </a:lnTo>
                <a:lnTo>
                  <a:pt x="616" y="357"/>
                </a:lnTo>
                <a:lnTo>
                  <a:pt x="610" y="227"/>
                </a:lnTo>
                <a:lnTo>
                  <a:pt x="610" y="136"/>
                </a:lnTo>
                <a:lnTo>
                  <a:pt x="603" y="143"/>
                </a:lnTo>
                <a:lnTo>
                  <a:pt x="603" y="0"/>
                </a:lnTo>
                <a:lnTo>
                  <a:pt x="597" y="285"/>
                </a:lnTo>
                <a:lnTo>
                  <a:pt x="590" y="182"/>
                </a:lnTo>
                <a:lnTo>
                  <a:pt x="590" y="279"/>
                </a:lnTo>
                <a:lnTo>
                  <a:pt x="584" y="396"/>
                </a:lnTo>
                <a:lnTo>
                  <a:pt x="577" y="603"/>
                </a:lnTo>
                <a:lnTo>
                  <a:pt x="571" y="798"/>
                </a:lnTo>
                <a:lnTo>
                  <a:pt x="564" y="831"/>
                </a:lnTo>
                <a:lnTo>
                  <a:pt x="558" y="909"/>
                </a:lnTo>
                <a:lnTo>
                  <a:pt x="545" y="681"/>
                </a:lnTo>
                <a:lnTo>
                  <a:pt x="532" y="1376"/>
                </a:lnTo>
                <a:lnTo>
                  <a:pt x="525" y="1311"/>
                </a:lnTo>
                <a:lnTo>
                  <a:pt x="512" y="1317"/>
                </a:lnTo>
                <a:lnTo>
                  <a:pt x="493" y="1097"/>
                </a:lnTo>
                <a:lnTo>
                  <a:pt x="474" y="1090"/>
                </a:lnTo>
                <a:lnTo>
                  <a:pt x="461" y="1155"/>
                </a:lnTo>
                <a:lnTo>
                  <a:pt x="441" y="1259"/>
                </a:lnTo>
                <a:lnTo>
                  <a:pt x="422" y="1486"/>
                </a:lnTo>
                <a:lnTo>
                  <a:pt x="409" y="1577"/>
                </a:lnTo>
                <a:lnTo>
                  <a:pt x="383" y="1369"/>
                </a:lnTo>
                <a:lnTo>
                  <a:pt x="363" y="1298"/>
                </a:lnTo>
                <a:lnTo>
                  <a:pt x="344" y="1356"/>
                </a:lnTo>
                <a:lnTo>
                  <a:pt x="318" y="1181"/>
                </a:lnTo>
                <a:lnTo>
                  <a:pt x="298" y="967"/>
                </a:lnTo>
                <a:lnTo>
                  <a:pt x="272" y="1006"/>
                </a:lnTo>
                <a:lnTo>
                  <a:pt x="259" y="824"/>
                </a:lnTo>
                <a:lnTo>
                  <a:pt x="240" y="727"/>
                </a:lnTo>
                <a:lnTo>
                  <a:pt x="227" y="740"/>
                </a:lnTo>
                <a:lnTo>
                  <a:pt x="194" y="480"/>
                </a:lnTo>
                <a:lnTo>
                  <a:pt x="182" y="552"/>
                </a:lnTo>
                <a:lnTo>
                  <a:pt x="156" y="610"/>
                </a:lnTo>
                <a:lnTo>
                  <a:pt x="143" y="681"/>
                </a:lnTo>
                <a:lnTo>
                  <a:pt x="130" y="454"/>
                </a:lnTo>
                <a:lnTo>
                  <a:pt x="117" y="337"/>
                </a:lnTo>
                <a:lnTo>
                  <a:pt x="91" y="292"/>
                </a:lnTo>
                <a:lnTo>
                  <a:pt x="52" y="266"/>
                </a:lnTo>
                <a:lnTo>
                  <a:pt x="32" y="214"/>
                </a:lnTo>
                <a:lnTo>
                  <a:pt x="19" y="318"/>
                </a:lnTo>
                <a:lnTo>
                  <a:pt x="0" y="188"/>
                </a:lnTo>
              </a:path>
            </a:pathLst>
          </a:custGeom>
          <a:noFill/>
          <a:ln w="9525">
            <a:solidFill>
              <a:srgbClr val="0088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271" name="Freeform 39"/>
          <p:cNvSpPr>
            <a:spLocks/>
          </p:cNvSpPr>
          <p:nvPr/>
        </p:nvSpPr>
        <p:spPr bwMode="auto">
          <a:xfrm>
            <a:off x="7718425" y="906463"/>
            <a:ext cx="20638" cy="1916112"/>
          </a:xfrm>
          <a:custGeom>
            <a:avLst/>
            <a:gdLst>
              <a:gd name="T0" fmla="*/ 2147483647 w 13"/>
              <a:gd name="T1" fmla="*/ 0 h 1207"/>
              <a:gd name="T2" fmla="*/ 2147483647 w 13"/>
              <a:gd name="T3" fmla="*/ 2147483647 h 1207"/>
              <a:gd name="T4" fmla="*/ 0 w 13"/>
              <a:gd name="T5" fmla="*/ 2147483647 h 1207"/>
              <a:gd name="T6" fmla="*/ 0 60000 65536"/>
              <a:gd name="T7" fmla="*/ 0 60000 65536"/>
              <a:gd name="T8" fmla="*/ 0 60000 65536"/>
              <a:gd name="T9" fmla="*/ 0 w 13"/>
              <a:gd name="T10" fmla="*/ 0 h 1207"/>
              <a:gd name="T11" fmla="*/ 13 w 13"/>
              <a:gd name="T12" fmla="*/ 1207 h 12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1207">
                <a:moveTo>
                  <a:pt x="13" y="0"/>
                </a:moveTo>
                <a:lnTo>
                  <a:pt x="13" y="980"/>
                </a:lnTo>
                <a:lnTo>
                  <a:pt x="0" y="1207"/>
                </a:lnTo>
              </a:path>
            </a:pathLst>
          </a:custGeom>
          <a:noFill/>
          <a:ln w="30163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Freeform 40"/>
          <p:cNvSpPr>
            <a:spLocks/>
          </p:cNvSpPr>
          <p:nvPr/>
        </p:nvSpPr>
        <p:spPr bwMode="auto">
          <a:xfrm>
            <a:off x="898525" y="2997200"/>
            <a:ext cx="2492375" cy="2101850"/>
          </a:xfrm>
          <a:custGeom>
            <a:avLst/>
            <a:gdLst>
              <a:gd name="T0" fmla="*/ 2147483647 w 1570"/>
              <a:gd name="T1" fmla="*/ 2147483647 h 1324"/>
              <a:gd name="T2" fmla="*/ 2147483647 w 1570"/>
              <a:gd name="T3" fmla="*/ 2147483647 h 1324"/>
              <a:gd name="T4" fmla="*/ 2147483647 w 1570"/>
              <a:gd name="T5" fmla="*/ 2147483647 h 1324"/>
              <a:gd name="T6" fmla="*/ 2147483647 w 1570"/>
              <a:gd name="T7" fmla="*/ 2147483647 h 1324"/>
              <a:gd name="T8" fmla="*/ 2147483647 w 1570"/>
              <a:gd name="T9" fmla="*/ 2147483647 h 1324"/>
              <a:gd name="T10" fmla="*/ 2147483647 w 1570"/>
              <a:gd name="T11" fmla="*/ 2147483647 h 1324"/>
              <a:gd name="T12" fmla="*/ 2147483647 w 1570"/>
              <a:gd name="T13" fmla="*/ 2147483647 h 1324"/>
              <a:gd name="T14" fmla="*/ 2147483647 w 1570"/>
              <a:gd name="T15" fmla="*/ 2147483647 h 1324"/>
              <a:gd name="T16" fmla="*/ 2147483647 w 1570"/>
              <a:gd name="T17" fmla="*/ 2147483647 h 1324"/>
              <a:gd name="T18" fmla="*/ 2147483647 w 1570"/>
              <a:gd name="T19" fmla="*/ 2147483647 h 1324"/>
              <a:gd name="T20" fmla="*/ 2147483647 w 1570"/>
              <a:gd name="T21" fmla="*/ 2147483647 h 1324"/>
              <a:gd name="T22" fmla="*/ 2147483647 w 1570"/>
              <a:gd name="T23" fmla="*/ 2147483647 h 1324"/>
              <a:gd name="T24" fmla="*/ 2147483647 w 1570"/>
              <a:gd name="T25" fmla="*/ 2147483647 h 1324"/>
              <a:gd name="T26" fmla="*/ 2147483647 w 1570"/>
              <a:gd name="T27" fmla="*/ 2147483647 h 1324"/>
              <a:gd name="T28" fmla="*/ 2147483647 w 1570"/>
              <a:gd name="T29" fmla="*/ 2147483647 h 1324"/>
              <a:gd name="T30" fmla="*/ 2147483647 w 1570"/>
              <a:gd name="T31" fmla="*/ 2147483647 h 1324"/>
              <a:gd name="T32" fmla="*/ 2147483647 w 1570"/>
              <a:gd name="T33" fmla="*/ 2147483647 h 1324"/>
              <a:gd name="T34" fmla="*/ 2147483647 w 1570"/>
              <a:gd name="T35" fmla="*/ 2147483647 h 1324"/>
              <a:gd name="T36" fmla="*/ 2147483647 w 1570"/>
              <a:gd name="T37" fmla="*/ 2147483647 h 1324"/>
              <a:gd name="T38" fmla="*/ 2147483647 w 1570"/>
              <a:gd name="T39" fmla="*/ 2147483647 h 1324"/>
              <a:gd name="T40" fmla="*/ 2147483647 w 1570"/>
              <a:gd name="T41" fmla="*/ 2147483647 h 1324"/>
              <a:gd name="T42" fmla="*/ 2147483647 w 1570"/>
              <a:gd name="T43" fmla="*/ 2147483647 h 1324"/>
              <a:gd name="T44" fmla="*/ 2147483647 w 1570"/>
              <a:gd name="T45" fmla="*/ 2147483647 h 1324"/>
              <a:gd name="T46" fmla="*/ 2147483647 w 1570"/>
              <a:gd name="T47" fmla="*/ 2147483647 h 1324"/>
              <a:gd name="T48" fmla="*/ 2147483647 w 1570"/>
              <a:gd name="T49" fmla="*/ 2147483647 h 1324"/>
              <a:gd name="T50" fmla="*/ 2147483647 w 1570"/>
              <a:gd name="T51" fmla="*/ 2147483647 h 1324"/>
              <a:gd name="T52" fmla="*/ 2147483647 w 1570"/>
              <a:gd name="T53" fmla="*/ 2147483647 h 1324"/>
              <a:gd name="T54" fmla="*/ 2147483647 w 1570"/>
              <a:gd name="T55" fmla="*/ 2147483647 h 1324"/>
              <a:gd name="T56" fmla="*/ 2147483647 w 1570"/>
              <a:gd name="T57" fmla="*/ 2147483647 h 1324"/>
              <a:gd name="T58" fmla="*/ 2147483647 w 1570"/>
              <a:gd name="T59" fmla="*/ 2147483647 h 1324"/>
              <a:gd name="T60" fmla="*/ 2147483647 w 1570"/>
              <a:gd name="T61" fmla="*/ 2147483647 h 1324"/>
              <a:gd name="T62" fmla="*/ 2147483647 w 1570"/>
              <a:gd name="T63" fmla="*/ 2147483647 h 1324"/>
              <a:gd name="T64" fmla="*/ 2147483647 w 1570"/>
              <a:gd name="T65" fmla="*/ 2147483647 h 1324"/>
              <a:gd name="T66" fmla="*/ 2147483647 w 1570"/>
              <a:gd name="T67" fmla="*/ 2147483647 h 1324"/>
              <a:gd name="T68" fmla="*/ 2147483647 w 1570"/>
              <a:gd name="T69" fmla="*/ 2147483647 h 1324"/>
              <a:gd name="T70" fmla="*/ 2147483647 w 1570"/>
              <a:gd name="T71" fmla="*/ 2147483647 h 1324"/>
              <a:gd name="T72" fmla="*/ 2147483647 w 1570"/>
              <a:gd name="T73" fmla="*/ 2147483647 h 1324"/>
              <a:gd name="T74" fmla="*/ 2147483647 w 1570"/>
              <a:gd name="T75" fmla="*/ 2147483647 h 1324"/>
              <a:gd name="T76" fmla="*/ 2147483647 w 1570"/>
              <a:gd name="T77" fmla="*/ 2147483647 h 1324"/>
              <a:gd name="T78" fmla="*/ 2147483647 w 1570"/>
              <a:gd name="T79" fmla="*/ 2147483647 h 1324"/>
              <a:gd name="T80" fmla="*/ 2147483647 w 1570"/>
              <a:gd name="T81" fmla="*/ 2147483647 h 1324"/>
              <a:gd name="T82" fmla="*/ 2147483647 w 1570"/>
              <a:gd name="T83" fmla="*/ 2147483647 h 1324"/>
              <a:gd name="T84" fmla="*/ 2147483647 w 1570"/>
              <a:gd name="T85" fmla="*/ 2147483647 h 1324"/>
              <a:gd name="T86" fmla="*/ 2147483647 w 1570"/>
              <a:gd name="T87" fmla="*/ 2147483647 h 1324"/>
              <a:gd name="T88" fmla="*/ 2147483647 w 1570"/>
              <a:gd name="T89" fmla="*/ 2147483647 h 1324"/>
              <a:gd name="T90" fmla="*/ 2147483647 w 1570"/>
              <a:gd name="T91" fmla="*/ 2147483647 h 1324"/>
              <a:gd name="T92" fmla="*/ 2147483647 w 1570"/>
              <a:gd name="T93" fmla="*/ 2147483647 h 1324"/>
              <a:gd name="T94" fmla="*/ 2147483647 w 1570"/>
              <a:gd name="T95" fmla="*/ 2147483647 h 1324"/>
              <a:gd name="T96" fmla="*/ 2147483647 w 1570"/>
              <a:gd name="T97" fmla="*/ 2147483647 h 1324"/>
              <a:gd name="T98" fmla="*/ 2147483647 w 1570"/>
              <a:gd name="T99" fmla="*/ 2147483647 h 1324"/>
              <a:gd name="T100" fmla="*/ 2147483647 w 1570"/>
              <a:gd name="T101" fmla="*/ 2147483647 h 1324"/>
              <a:gd name="T102" fmla="*/ 2147483647 w 1570"/>
              <a:gd name="T103" fmla="*/ 2147483647 h 1324"/>
              <a:gd name="T104" fmla="*/ 2147483647 w 1570"/>
              <a:gd name="T105" fmla="*/ 2147483647 h 1324"/>
              <a:gd name="T106" fmla="*/ 2147483647 w 1570"/>
              <a:gd name="T107" fmla="*/ 2147483647 h 1324"/>
              <a:gd name="T108" fmla="*/ 2147483647 w 1570"/>
              <a:gd name="T109" fmla="*/ 2147483647 h 1324"/>
              <a:gd name="T110" fmla="*/ 2147483647 w 1570"/>
              <a:gd name="T111" fmla="*/ 2147483647 h 1324"/>
              <a:gd name="T112" fmla="*/ 2147483647 w 1570"/>
              <a:gd name="T113" fmla="*/ 2147483647 h 1324"/>
              <a:gd name="T114" fmla="*/ 2147483647 w 1570"/>
              <a:gd name="T115" fmla="*/ 2147483647 h 1324"/>
              <a:gd name="T116" fmla="*/ 2147483647 w 1570"/>
              <a:gd name="T117" fmla="*/ 2147483647 h 1324"/>
              <a:gd name="T118" fmla="*/ 2147483647 w 1570"/>
              <a:gd name="T119" fmla="*/ 2147483647 h 1324"/>
              <a:gd name="T120" fmla="*/ 2147483647 w 1570"/>
              <a:gd name="T121" fmla="*/ 2147483647 h 1324"/>
              <a:gd name="T122" fmla="*/ 2147483647 w 1570"/>
              <a:gd name="T123" fmla="*/ 2147483647 h 132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570"/>
              <a:gd name="T187" fmla="*/ 0 h 1324"/>
              <a:gd name="T188" fmla="*/ 1570 w 1570"/>
              <a:gd name="T189" fmla="*/ 1324 h 132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570" h="1324">
                <a:moveTo>
                  <a:pt x="1570" y="0"/>
                </a:moveTo>
                <a:lnTo>
                  <a:pt x="1564" y="72"/>
                </a:lnTo>
                <a:lnTo>
                  <a:pt x="1557" y="46"/>
                </a:lnTo>
                <a:lnTo>
                  <a:pt x="1557" y="65"/>
                </a:lnTo>
                <a:lnTo>
                  <a:pt x="1551" y="26"/>
                </a:lnTo>
                <a:lnTo>
                  <a:pt x="1544" y="39"/>
                </a:lnTo>
                <a:lnTo>
                  <a:pt x="1544" y="78"/>
                </a:lnTo>
                <a:lnTo>
                  <a:pt x="1544" y="39"/>
                </a:lnTo>
                <a:lnTo>
                  <a:pt x="1538" y="111"/>
                </a:lnTo>
                <a:lnTo>
                  <a:pt x="1531" y="143"/>
                </a:lnTo>
                <a:lnTo>
                  <a:pt x="1531" y="85"/>
                </a:lnTo>
                <a:lnTo>
                  <a:pt x="1518" y="124"/>
                </a:lnTo>
                <a:lnTo>
                  <a:pt x="1518" y="78"/>
                </a:lnTo>
                <a:lnTo>
                  <a:pt x="1512" y="91"/>
                </a:lnTo>
                <a:lnTo>
                  <a:pt x="1512" y="299"/>
                </a:lnTo>
                <a:lnTo>
                  <a:pt x="1505" y="344"/>
                </a:lnTo>
                <a:lnTo>
                  <a:pt x="1505" y="396"/>
                </a:lnTo>
                <a:lnTo>
                  <a:pt x="1499" y="481"/>
                </a:lnTo>
                <a:lnTo>
                  <a:pt x="1492" y="799"/>
                </a:lnTo>
                <a:lnTo>
                  <a:pt x="1492" y="695"/>
                </a:lnTo>
                <a:lnTo>
                  <a:pt x="1486" y="916"/>
                </a:lnTo>
                <a:lnTo>
                  <a:pt x="1486" y="967"/>
                </a:lnTo>
                <a:lnTo>
                  <a:pt x="1479" y="935"/>
                </a:lnTo>
                <a:lnTo>
                  <a:pt x="1473" y="967"/>
                </a:lnTo>
                <a:lnTo>
                  <a:pt x="1466" y="1071"/>
                </a:lnTo>
                <a:lnTo>
                  <a:pt x="1460" y="1052"/>
                </a:lnTo>
                <a:lnTo>
                  <a:pt x="1453" y="1058"/>
                </a:lnTo>
                <a:lnTo>
                  <a:pt x="1447" y="1045"/>
                </a:lnTo>
                <a:lnTo>
                  <a:pt x="1440" y="1084"/>
                </a:lnTo>
                <a:lnTo>
                  <a:pt x="1428" y="1058"/>
                </a:lnTo>
                <a:lnTo>
                  <a:pt x="1421" y="1026"/>
                </a:lnTo>
                <a:lnTo>
                  <a:pt x="1415" y="961"/>
                </a:lnTo>
                <a:lnTo>
                  <a:pt x="1408" y="1052"/>
                </a:lnTo>
                <a:lnTo>
                  <a:pt x="1402" y="1058"/>
                </a:lnTo>
                <a:lnTo>
                  <a:pt x="1395" y="1006"/>
                </a:lnTo>
                <a:lnTo>
                  <a:pt x="1395" y="1045"/>
                </a:lnTo>
                <a:lnTo>
                  <a:pt x="1389" y="1097"/>
                </a:lnTo>
                <a:lnTo>
                  <a:pt x="1382" y="1169"/>
                </a:lnTo>
                <a:lnTo>
                  <a:pt x="1376" y="1182"/>
                </a:lnTo>
                <a:lnTo>
                  <a:pt x="1369" y="1084"/>
                </a:lnTo>
                <a:lnTo>
                  <a:pt x="1369" y="1013"/>
                </a:lnTo>
                <a:lnTo>
                  <a:pt x="1363" y="1026"/>
                </a:lnTo>
                <a:lnTo>
                  <a:pt x="1363" y="961"/>
                </a:lnTo>
                <a:lnTo>
                  <a:pt x="1356" y="1039"/>
                </a:lnTo>
                <a:lnTo>
                  <a:pt x="1350" y="1136"/>
                </a:lnTo>
                <a:lnTo>
                  <a:pt x="1343" y="1208"/>
                </a:lnTo>
                <a:lnTo>
                  <a:pt x="1337" y="1156"/>
                </a:lnTo>
                <a:lnTo>
                  <a:pt x="1330" y="1078"/>
                </a:lnTo>
                <a:lnTo>
                  <a:pt x="1330" y="1000"/>
                </a:lnTo>
                <a:lnTo>
                  <a:pt x="1324" y="935"/>
                </a:lnTo>
                <a:lnTo>
                  <a:pt x="1317" y="961"/>
                </a:lnTo>
                <a:lnTo>
                  <a:pt x="1317" y="1013"/>
                </a:lnTo>
                <a:lnTo>
                  <a:pt x="1311" y="1026"/>
                </a:lnTo>
                <a:lnTo>
                  <a:pt x="1304" y="1000"/>
                </a:lnTo>
                <a:lnTo>
                  <a:pt x="1298" y="980"/>
                </a:lnTo>
                <a:lnTo>
                  <a:pt x="1298" y="857"/>
                </a:lnTo>
                <a:lnTo>
                  <a:pt x="1291" y="812"/>
                </a:lnTo>
                <a:lnTo>
                  <a:pt x="1291" y="662"/>
                </a:lnTo>
                <a:lnTo>
                  <a:pt x="1285" y="617"/>
                </a:lnTo>
                <a:lnTo>
                  <a:pt x="1285" y="461"/>
                </a:lnTo>
                <a:lnTo>
                  <a:pt x="1278" y="461"/>
                </a:lnTo>
                <a:lnTo>
                  <a:pt x="1278" y="435"/>
                </a:lnTo>
                <a:lnTo>
                  <a:pt x="1272" y="494"/>
                </a:lnTo>
                <a:lnTo>
                  <a:pt x="1265" y="611"/>
                </a:lnTo>
                <a:lnTo>
                  <a:pt x="1265" y="617"/>
                </a:lnTo>
                <a:lnTo>
                  <a:pt x="1259" y="559"/>
                </a:lnTo>
                <a:lnTo>
                  <a:pt x="1252" y="526"/>
                </a:lnTo>
                <a:lnTo>
                  <a:pt x="1252" y="565"/>
                </a:lnTo>
                <a:lnTo>
                  <a:pt x="1246" y="636"/>
                </a:lnTo>
                <a:lnTo>
                  <a:pt x="1246" y="812"/>
                </a:lnTo>
                <a:lnTo>
                  <a:pt x="1239" y="740"/>
                </a:lnTo>
                <a:lnTo>
                  <a:pt x="1233" y="747"/>
                </a:lnTo>
                <a:lnTo>
                  <a:pt x="1226" y="688"/>
                </a:lnTo>
                <a:lnTo>
                  <a:pt x="1220" y="636"/>
                </a:lnTo>
                <a:lnTo>
                  <a:pt x="1213" y="636"/>
                </a:lnTo>
                <a:lnTo>
                  <a:pt x="1207" y="611"/>
                </a:lnTo>
                <a:lnTo>
                  <a:pt x="1200" y="611"/>
                </a:lnTo>
                <a:lnTo>
                  <a:pt x="1200" y="636"/>
                </a:lnTo>
                <a:lnTo>
                  <a:pt x="1194" y="552"/>
                </a:lnTo>
                <a:lnTo>
                  <a:pt x="1187" y="487"/>
                </a:lnTo>
                <a:lnTo>
                  <a:pt x="1187" y="500"/>
                </a:lnTo>
                <a:lnTo>
                  <a:pt x="1187" y="331"/>
                </a:lnTo>
                <a:lnTo>
                  <a:pt x="1181" y="383"/>
                </a:lnTo>
                <a:lnTo>
                  <a:pt x="1181" y="474"/>
                </a:lnTo>
                <a:lnTo>
                  <a:pt x="1174" y="468"/>
                </a:lnTo>
                <a:lnTo>
                  <a:pt x="1174" y="422"/>
                </a:lnTo>
                <a:lnTo>
                  <a:pt x="1168" y="461"/>
                </a:lnTo>
                <a:lnTo>
                  <a:pt x="1161" y="520"/>
                </a:lnTo>
                <a:lnTo>
                  <a:pt x="1161" y="526"/>
                </a:lnTo>
                <a:lnTo>
                  <a:pt x="1155" y="539"/>
                </a:lnTo>
                <a:lnTo>
                  <a:pt x="1148" y="533"/>
                </a:lnTo>
                <a:lnTo>
                  <a:pt x="1148" y="546"/>
                </a:lnTo>
                <a:lnTo>
                  <a:pt x="1142" y="565"/>
                </a:lnTo>
                <a:lnTo>
                  <a:pt x="1135" y="565"/>
                </a:lnTo>
                <a:lnTo>
                  <a:pt x="1135" y="617"/>
                </a:lnTo>
                <a:lnTo>
                  <a:pt x="1129" y="643"/>
                </a:lnTo>
                <a:lnTo>
                  <a:pt x="1123" y="643"/>
                </a:lnTo>
                <a:lnTo>
                  <a:pt x="1116" y="682"/>
                </a:lnTo>
                <a:lnTo>
                  <a:pt x="1116" y="643"/>
                </a:lnTo>
                <a:lnTo>
                  <a:pt x="1110" y="636"/>
                </a:lnTo>
                <a:lnTo>
                  <a:pt x="1103" y="623"/>
                </a:lnTo>
                <a:lnTo>
                  <a:pt x="1097" y="623"/>
                </a:lnTo>
                <a:lnTo>
                  <a:pt x="1090" y="598"/>
                </a:lnTo>
                <a:lnTo>
                  <a:pt x="1084" y="578"/>
                </a:lnTo>
                <a:lnTo>
                  <a:pt x="1077" y="572"/>
                </a:lnTo>
                <a:lnTo>
                  <a:pt x="1071" y="539"/>
                </a:lnTo>
                <a:lnTo>
                  <a:pt x="1071" y="559"/>
                </a:lnTo>
                <a:lnTo>
                  <a:pt x="1064" y="507"/>
                </a:lnTo>
                <a:lnTo>
                  <a:pt x="1058" y="604"/>
                </a:lnTo>
                <a:lnTo>
                  <a:pt x="1051" y="565"/>
                </a:lnTo>
                <a:lnTo>
                  <a:pt x="1045" y="578"/>
                </a:lnTo>
                <a:lnTo>
                  <a:pt x="1038" y="487"/>
                </a:lnTo>
                <a:lnTo>
                  <a:pt x="1032" y="539"/>
                </a:lnTo>
                <a:lnTo>
                  <a:pt x="1025" y="526"/>
                </a:lnTo>
                <a:lnTo>
                  <a:pt x="1025" y="494"/>
                </a:lnTo>
                <a:lnTo>
                  <a:pt x="1019" y="474"/>
                </a:lnTo>
                <a:lnTo>
                  <a:pt x="1012" y="409"/>
                </a:lnTo>
                <a:lnTo>
                  <a:pt x="1006" y="429"/>
                </a:lnTo>
                <a:lnTo>
                  <a:pt x="999" y="435"/>
                </a:lnTo>
                <a:lnTo>
                  <a:pt x="993" y="442"/>
                </a:lnTo>
                <a:lnTo>
                  <a:pt x="993" y="403"/>
                </a:lnTo>
                <a:lnTo>
                  <a:pt x="986" y="435"/>
                </a:lnTo>
                <a:lnTo>
                  <a:pt x="980" y="461"/>
                </a:lnTo>
                <a:lnTo>
                  <a:pt x="967" y="487"/>
                </a:lnTo>
                <a:lnTo>
                  <a:pt x="960" y="559"/>
                </a:lnTo>
                <a:lnTo>
                  <a:pt x="954" y="572"/>
                </a:lnTo>
                <a:lnTo>
                  <a:pt x="947" y="604"/>
                </a:lnTo>
                <a:lnTo>
                  <a:pt x="941" y="649"/>
                </a:lnTo>
                <a:lnTo>
                  <a:pt x="941" y="682"/>
                </a:lnTo>
                <a:lnTo>
                  <a:pt x="934" y="727"/>
                </a:lnTo>
                <a:lnTo>
                  <a:pt x="928" y="753"/>
                </a:lnTo>
                <a:lnTo>
                  <a:pt x="921" y="779"/>
                </a:lnTo>
                <a:lnTo>
                  <a:pt x="915" y="792"/>
                </a:lnTo>
                <a:lnTo>
                  <a:pt x="908" y="786"/>
                </a:lnTo>
                <a:lnTo>
                  <a:pt x="908" y="870"/>
                </a:lnTo>
                <a:lnTo>
                  <a:pt x="902" y="916"/>
                </a:lnTo>
                <a:lnTo>
                  <a:pt x="902" y="1078"/>
                </a:lnTo>
                <a:lnTo>
                  <a:pt x="895" y="1143"/>
                </a:lnTo>
                <a:lnTo>
                  <a:pt x="895" y="1162"/>
                </a:lnTo>
                <a:lnTo>
                  <a:pt x="889" y="1208"/>
                </a:lnTo>
                <a:lnTo>
                  <a:pt x="889" y="1078"/>
                </a:lnTo>
                <a:lnTo>
                  <a:pt x="882" y="1084"/>
                </a:lnTo>
                <a:lnTo>
                  <a:pt x="869" y="1006"/>
                </a:lnTo>
                <a:lnTo>
                  <a:pt x="863" y="987"/>
                </a:lnTo>
                <a:lnTo>
                  <a:pt x="856" y="896"/>
                </a:lnTo>
                <a:lnTo>
                  <a:pt x="850" y="916"/>
                </a:lnTo>
                <a:lnTo>
                  <a:pt x="843" y="1006"/>
                </a:lnTo>
                <a:lnTo>
                  <a:pt x="837" y="1026"/>
                </a:lnTo>
                <a:lnTo>
                  <a:pt x="830" y="961"/>
                </a:lnTo>
                <a:lnTo>
                  <a:pt x="824" y="929"/>
                </a:lnTo>
                <a:lnTo>
                  <a:pt x="818" y="942"/>
                </a:lnTo>
                <a:lnTo>
                  <a:pt x="811" y="942"/>
                </a:lnTo>
                <a:lnTo>
                  <a:pt x="805" y="1013"/>
                </a:lnTo>
                <a:lnTo>
                  <a:pt x="792" y="1039"/>
                </a:lnTo>
                <a:lnTo>
                  <a:pt x="792" y="948"/>
                </a:lnTo>
                <a:lnTo>
                  <a:pt x="785" y="883"/>
                </a:lnTo>
                <a:lnTo>
                  <a:pt x="779" y="864"/>
                </a:lnTo>
                <a:lnTo>
                  <a:pt x="772" y="792"/>
                </a:lnTo>
                <a:lnTo>
                  <a:pt x="766" y="773"/>
                </a:lnTo>
                <a:lnTo>
                  <a:pt x="759" y="760"/>
                </a:lnTo>
                <a:lnTo>
                  <a:pt x="759" y="708"/>
                </a:lnTo>
                <a:lnTo>
                  <a:pt x="753" y="766"/>
                </a:lnTo>
                <a:lnTo>
                  <a:pt x="753" y="792"/>
                </a:lnTo>
                <a:lnTo>
                  <a:pt x="746" y="740"/>
                </a:lnTo>
                <a:lnTo>
                  <a:pt x="740" y="734"/>
                </a:lnTo>
                <a:lnTo>
                  <a:pt x="733" y="701"/>
                </a:lnTo>
                <a:lnTo>
                  <a:pt x="727" y="598"/>
                </a:lnTo>
                <a:lnTo>
                  <a:pt x="720" y="500"/>
                </a:lnTo>
                <a:lnTo>
                  <a:pt x="720" y="383"/>
                </a:lnTo>
                <a:lnTo>
                  <a:pt x="714" y="455"/>
                </a:lnTo>
                <a:lnTo>
                  <a:pt x="714" y="364"/>
                </a:lnTo>
                <a:lnTo>
                  <a:pt x="707" y="435"/>
                </a:lnTo>
                <a:lnTo>
                  <a:pt x="707" y="507"/>
                </a:lnTo>
                <a:lnTo>
                  <a:pt x="701" y="539"/>
                </a:lnTo>
                <a:lnTo>
                  <a:pt x="688" y="591"/>
                </a:lnTo>
                <a:lnTo>
                  <a:pt x="688" y="656"/>
                </a:lnTo>
                <a:lnTo>
                  <a:pt x="681" y="649"/>
                </a:lnTo>
                <a:lnTo>
                  <a:pt x="675" y="649"/>
                </a:lnTo>
                <a:lnTo>
                  <a:pt x="668" y="675"/>
                </a:lnTo>
                <a:lnTo>
                  <a:pt x="662" y="630"/>
                </a:lnTo>
                <a:lnTo>
                  <a:pt x="655" y="630"/>
                </a:lnTo>
                <a:lnTo>
                  <a:pt x="649" y="591"/>
                </a:lnTo>
                <a:lnTo>
                  <a:pt x="649" y="598"/>
                </a:lnTo>
                <a:lnTo>
                  <a:pt x="642" y="513"/>
                </a:lnTo>
                <a:lnTo>
                  <a:pt x="636" y="481"/>
                </a:lnTo>
                <a:lnTo>
                  <a:pt x="629" y="435"/>
                </a:lnTo>
                <a:lnTo>
                  <a:pt x="623" y="435"/>
                </a:lnTo>
                <a:lnTo>
                  <a:pt x="616" y="409"/>
                </a:lnTo>
                <a:lnTo>
                  <a:pt x="610" y="351"/>
                </a:lnTo>
                <a:lnTo>
                  <a:pt x="610" y="338"/>
                </a:lnTo>
                <a:lnTo>
                  <a:pt x="603" y="338"/>
                </a:lnTo>
                <a:lnTo>
                  <a:pt x="597" y="351"/>
                </a:lnTo>
                <a:lnTo>
                  <a:pt x="590" y="318"/>
                </a:lnTo>
                <a:lnTo>
                  <a:pt x="584" y="312"/>
                </a:lnTo>
                <a:lnTo>
                  <a:pt x="584" y="318"/>
                </a:lnTo>
                <a:lnTo>
                  <a:pt x="577" y="312"/>
                </a:lnTo>
                <a:lnTo>
                  <a:pt x="571" y="331"/>
                </a:lnTo>
                <a:lnTo>
                  <a:pt x="564" y="318"/>
                </a:lnTo>
                <a:lnTo>
                  <a:pt x="564" y="331"/>
                </a:lnTo>
                <a:lnTo>
                  <a:pt x="558" y="331"/>
                </a:lnTo>
                <a:lnTo>
                  <a:pt x="551" y="370"/>
                </a:lnTo>
                <a:lnTo>
                  <a:pt x="545" y="357"/>
                </a:lnTo>
                <a:lnTo>
                  <a:pt x="538" y="370"/>
                </a:lnTo>
                <a:lnTo>
                  <a:pt x="538" y="357"/>
                </a:lnTo>
                <a:lnTo>
                  <a:pt x="532" y="351"/>
                </a:lnTo>
                <a:lnTo>
                  <a:pt x="525" y="351"/>
                </a:lnTo>
                <a:lnTo>
                  <a:pt x="519" y="377"/>
                </a:lnTo>
                <a:lnTo>
                  <a:pt x="519" y="351"/>
                </a:lnTo>
                <a:lnTo>
                  <a:pt x="512" y="370"/>
                </a:lnTo>
                <a:lnTo>
                  <a:pt x="506" y="422"/>
                </a:lnTo>
                <a:lnTo>
                  <a:pt x="500" y="403"/>
                </a:lnTo>
                <a:lnTo>
                  <a:pt x="493" y="383"/>
                </a:lnTo>
                <a:lnTo>
                  <a:pt x="493" y="390"/>
                </a:lnTo>
                <a:lnTo>
                  <a:pt x="487" y="351"/>
                </a:lnTo>
                <a:lnTo>
                  <a:pt x="480" y="344"/>
                </a:lnTo>
                <a:lnTo>
                  <a:pt x="474" y="344"/>
                </a:lnTo>
                <a:lnTo>
                  <a:pt x="467" y="390"/>
                </a:lnTo>
                <a:lnTo>
                  <a:pt x="461" y="338"/>
                </a:lnTo>
                <a:lnTo>
                  <a:pt x="461" y="331"/>
                </a:lnTo>
                <a:lnTo>
                  <a:pt x="454" y="357"/>
                </a:lnTo>
                <a:lnTo>
                  <a:pt x="448" y="357"/>
                </a:lnTo>
                <a:lnTo>
                  <a:pt x="441" y="357"/>
                </a:lnTo>
                <a:lnTo>
                  <a:pt x="435" y="383"/>
                </a:lnTo>
                <a:lnTo>
                  <a:pt x="435" y="331"/>
                </a:lnTo>
                <a:lnTo>
                  <a:pt x="428" y="351"/>
                </a:lnTo>
                <a:lnTo>
                  <a:pt x="422" y="455"/>
                </a:lnTo>
                <a:lnTo>
                  <a:pt x="422" y="565"/>
                </a:lnTo>
                <a:lnTo>
                  <a:pt x="415" y="649"/>
                </a:lnTo>
                <a:lnTo>
                  <a:pt x="415" y="721"/>
                </a:lnTo>
                <a:lnTo>
                  <a:pt x="409" y="805"/>
                </a:lnTo>
                <a:lnTo>
                  <a:pt x="409" y="857"/>
                </a:lnTo>
                <a:lnTo>
                  <a:pt x="402" y="935"/>
                </a:lnTo>
                <a:lnTo>
                  <a:pt x="402" y="980"/>
                </a:lnTo>
                <a:lnTo>
                  <a:pt x="396" y="929"/>
                </a:lnTo>
                <a:lnTo>
                  <a:pt x="376" y="740"/>
                </a:lnTo>
                <a:lnTo>
                  <a:pt x="370" y="708"/>
                </a:lnTo>
                <a:lnTo>
                  <a:pt x="370" y="591"/>
                </a:lnTo>
                <a:lnTo>
                  <a:pt x="363" y="533"/>
                </a:lnTo>
                <a:lnTo>
                  <a:pt x="357" y="422"/>
                </a:lnTo>
                <a:lnTo>
                  <a:pt x="357" y="370"/>
                </a:lnTo>
                <a:lnTo>
                  <a:pt x="350" y="403"/>
                </a:lnTo>
                <a:lnTo>
                  <a:pt x="350" y="461"/>
                </a:lnTo>
                <a:lnTo>
                  <a:pt x="344" y="552"/>
                </a:lnTo>
                <a:lnTo>
                  <a:pt x="337" y="714"/>
                </a:lnTo>
                <a:lnTo>
                  <a:pt x="337" y="662"/>
                </a:lnTo>
                <a:lnTo>
                  <a:pt x="331" y="611"/>
                </a:lnTo>
                <a:lnTo>
                  <a:pt x="331" y="539"/>
                </a:lnTo>
                <a:lnTo>
                  <a:pt x="324" y="539"/>
                </a:lnTo>
                <a:lnTo>
                  <a:pt x="324" y="611"/>
                </a:lnTo>
                <a:lnTo>
                  <a:pt x="318" y="779"/>
                </a:lnTo>
                <a:lnTo>
                  <a:pt x="318" y="844"/>
                </a:lnTo>
                <a:lnTo>
                  <a:pt x="311" y="844"/>
                </a:lnTo>
                <a:lnTo>
                  <a:pt x="305" y="805"/>
                </a:lnTo>
                <a:lnTo>
                  <a:pt x="305" y="708"/>
                </a:lnTo>
                <a:lnTo>
                  <a:pt x="298" y="662"/>
                </a:lnTo>
                <a:lnTo>
                  <a:pt x="292" y="617"/>
                </a:lnTo>
                <a:lnTo>
                  <a:pt x="285" y="546"/>
                </a:lnTo>
                <a:lnTo>
                  <a:pt x="279" y="526"/>
                </a:lnTo>
                <a:lnTo>
                  <a:pt x="266" y="448"/>
                </a:lnTo>
                <a:lnTo>
                  <a:pt x="259" y="396"/>
                </a:lnTo>
                <a:lnTo>
                  <a:pt x="253" y="305"/>
                </a:lnTo>
                <a:lnTo>
                  <a:pt x="246" y="247"/>
                </a:lnTo>
                <a:lnTo>
                  <a:pt x="240" y="267"/>
                </a:lnTo>
                <a:lnTo>
                  <a:pt x="240" y="241"/>
                </a:lnTo>
                <a:lnTo>
                  <a:pt x="233" y="260"/>
                </a:lnTo>
                <a:lnTo>
                  <a:pt x="227" y="286"/>
                </a:lnTo>
                <a:lnTo>
                  <a:pt x="220" y="338"/>
                </a:lnTo>
                <a:lnTo>
                  <a:pt x="214" y="338"/>
                </a:lnTo>
                <a:lnTo>
                  <a:pt x="207" y="338"/>
                </a:lnTo>
                <a:lnTo>
                  <a:pt x="207" y="403"/>
                </a:lnTo>
                <a:lnTo>
                  <a:pt x="201" y="435"/>
                </a:lnTo>
                <a:lnTo>
                  <a:pt x="195" y="474"/>
                </a:lnTo>
                <a:lnTo>
                  <a:pt x="188" y="533"/>
                </a:lnTo>
                <a:lnTo>
                  <a:pt x="182" y="552"/>
                </a:lnTo>
                <a:lnTo>
                  <a:pt x="175" y="591"/>
                </a:lnTo>
                <a:lnTo>
                  <a:pt x="175" y="864"/>
                </a:lnTo>
                <a:lnTo>
                  <a:pt x="169" y="1006"/>
                </a:lnTo>
                <a:lnTo>
                  <a:pt x="169" y="1091"/>
                </a:lnTo>
                <a:lnTo>
                  <a:pt x="162" y="1078"/>
                </a:lnTo>
                <a:lnTo>
                  <a:pt x="162" y="1084"/>
                </a:lnTo>
                <a:lnTo>
                  <a:pt x="156" y="1136"/>
                </a:lnTo>
                <a:lnTo>
                  <a:pt x="149" y="1188"/>
                </a:lnTo>
                <a:lnTo>
                  <a:pt x="149" y="1162"/>
                </a:lnTo>
                <a:lnTo>
                  <a:pt x="143" y="1175"/>
                </a:lnTo>
                <a:lnTo>
                  <a:pt x="136" y="1156"/>
                </a:lnTo>
                <a:lnTo>
                  <a:pt x="130" y="1247"/>
                </a:lnTo>
                <a:lnTo>
                  <a:pt x="123" y="1227"/>
                </a:lnTo>
                <a:lnTo>
                  <a:pt x="117" y="1214"/>
                </a:lnTo>
                <a:lnTo>
                  <a:pt x="117" y="1208"/>
                </a:lnTo>
                <a:lnTo>
                  <a:pt x="110" y="1156"/>
                </a:lnTo>
                <a:lnTo>
                  <a:pt x="104" y="1149"/>
                </a:lnTo>
                <a:lnTo>
                  <a:pt x="97" y="1234"/>
                </a:lnTo>
                <a:lnTo>
                  <a:pt x="97" y="1208"/>
                </a:lnTo>
                <a:lnTo>
                  <a:pt x="91" y="1188"/>
                </a:lnTo>
                <a:lnTo>
                  <a:pt x="84" y="1149"/>
                </a:lnTo>
                <a:lnTo>
                  <a:pt x="78" y="1247"/>
                </a:lnTo>
                <a:lnTo>
                  <a:pt x="78" y="1188"/>
                </a:lnTo>
                <a:lnTo>
                  <a:pt x="71" y="1273"/>
                </a:lnTo>
                <a:lnTo>
                  <a:pt x="65" y="1279"/>
                </a:lnTo>
                <a:lnTo>
                  <a:pt x="65" y="1195"/>
                </a:lnTo>
                <a:lnTo>
                  <a:pt x="58" y="1169"/>
                </a:lnTo>
                <a:lnTo>
                  <a:pt x="52" y="1097"/>
                </a:lnTo>
                <a:lnTo>
                  <a:pt x="45" y="1091"/>
                </a:lnTo>
                <a:lnTo>
                  <a:pt x="45" y="1195"/>
                </a:lnTo>
                <a:lnTo>
                  <a:pt x="39" y="1227"/>
                </a:lnTo>
                <a:lnTo>
                  <a:pt x="32" y="1324"/>
                </a:lnTo>
                <a:lnTo>
                  <a:pt x="32" y="1298"/>
                </a:lnTo>
                <a:lnTo>
                  <a:pt x="26" y="1260"/>
                </a:lnTo>
                <a:lnTo>
                  <a:pt x="19" y="1221"/>
                </a:lnTo>
                <a:lnTo>
                  <a:pt x="13" y="1247"/>
                </a:lnTo>
                <a:lnTo>
                  <a:pt x="13" y="1227"/>
                </a:lnTo>
                <a:lnTo>
                  <a:pt x="6" y="1227"/>
                </a:lnTo>
                <a:lnTo>
                  <a:pt x="0" y="1273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94" name="Group 41"/>
          <p:cNvGrpSpPr>
            <a:grpSpLocks/>
          </p:cNvGrpSpPr>
          <p:nvPr/>
        </p:nvGrpSpPr>
        <p:grpSpPr bwMode="auto">
          <a:xfrm>
            <a:off x="908050" y="2801938"/>
            <a:ext cx="4102100" cy="1587"/>
            <a:chOff x="572" y="1765"/>
            <a:chExt cx="2584" cy="1"/>
          </a:xfrm>
        </p:grpSpPr>
        <p:sp>
          <p:nvSpPr>
            <p:cNvPr id="28831" name="Line 42"/>
            <p:cNvSpPr>
              <a:spLocks noChangeShapeType="1"/>
            </p:cNvSpPr>
            <p:nvPr/>
          </p:nvSpPr>
          <p:spPr bwMode="auto">
            <a:xfrm>
              <a:off x="572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2" name="Line 43"/>
            <p:cNvSpPr>
              <a:spLocks noChangeShapeType="1"/>
            </p:cNvSpPr>
            <p:nvPr/>
          </p:nvSpPr>
          <p:spPr bwMode="auto">
            <a:xfrm>
              <a:off x="585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3" name="Line 44"/>
            <p:cNvSpPr>
              <a:spLocks noChangeShapeType="1"/>
            </p:cNvSpPr>
            <p:nvPr/>
          </p:nvSpPr>
          <p:spPr bwMode="auto">
            <a:xfrm>
              <a:off x="598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4" name="Line 45"/>
            <p:cNvSpPr>
              <a:spLocks noChangeShapeType="1"/>
            </p:cNvSpPr>
            <p:nvPr/>
          </p:nvSpPr>
          <p:spPr bwMode="auto">
            <a:xfrm>
              <a:off x="611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5" name="Line 46"/>
            <p:cNvSpPr>
              <a:spLocks noChangeShapeType="1"/>
            </p:cNvSpPr>
            <p:nvPr/>
          </p:nvSpPr>
          <p:spPr bwMode="auto">
            <a:xfrm>
              <a:off x="624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6" name="Line 47"/>
            <p:cNvSpPr>
              <a:spLocks noChangeShapeType="1"/>
            </p:cNvSpPr>
            <p:nvPr/>
          </p:nvSpPr>
          <p:spPr bwMode="auto">
            <a:xfrm>
              <a:off x="637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7" name="Line 48"/>
            <p:cNvSpPr>
              <a:spLocks noChangeShapeType="1"/>
            </p:cNvSpPr>
            <p:nvPr/>
          </p:nvSpPr>
          <p:spPr bwMode="auto">
            <a:xfrm>
              <a:off x="650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8" name="Line 49"/>
            <p:cNvSpPr>
              <a:spLocks noChangeShapeType="1"/>
            </p:cNvSpPr>
            <p:nvPr/>
          </p:nvSpPr>
          <p:spPr bwMode="auto">
            <a:xfrm>
              <a:off x="663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39" name="Line 50"/>
            <p:cNvSpPr>
              <a:spLocks noChangeShapeType="1"/>
            </p:cNvSpPr>
            <p:nvPr/>
          </p:nvSpPr>
          <p:spPr bwMode="auto">
            <a:xfrm>
              <a:off x="676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0" name="Line 51"/>
            <p:cNvSpPr>
              <a:spLocks noChangeShapeType="1"/>
            </p:cNvSpPr>
            <p:nvPr/>
          </p:nvSpPr>
          <p:spPr bwMode="auto">
            <a:xfrm>
              <a:off x="689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1" name="Line 52"/>
            <p:cNvSpPr>
              <a:spLocks noChangeShapeType="1"/>
            </p:cNvSpPr>
            <p:nvPr/>
          </p:nvSpPr>
          <p:spPr bwMode="auto">
            <a:xfrm>
              <a:off x="702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2" name="Line 53"/>
            <p:cNvSpPr>
              <a:spLocks noChangeShapeType="1"/>
            </p:cNvSpPr>
            <p:nvPr/>
          </p:nvSpPr>
          <p:spPr bwMode="auto">
            <a:xfrm>
              <a:off x="715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3" name="Line 54"/>
            <p:cNvSpPr>
              <a:spLocks noChangeShapeType="1"/>
            </p:cNvSpPr>
            <p:nvPr/>
          </p:nvSpPr>
          <p:spPr bwMode="auto">
            <a:xfrm>
              <a:off x="728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4" name="Line 55"/>
            <p:cNvSpPr>
              <a:spLocks noChangeShapeType="1"/>
            </p:cNvSpPr>
            <p:nvPr/>
          </p:nvSpPr>
          <p:spPr bwMode="auto">
            <a:xfrm>
              <a:off x="741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5" name="Line 56"/>
            <p:cNvSpPr>
              <a:spLocks noChangeShapeType="1"/>
            </p:cNvSpPr>
            <p:nvPr/>
          </p:nvSpPr>
          <p:spPr bwMode="auto">
            <a:xfrm>
              <a:off x="754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6" name="Line 57"/>
            <p:cNvSpPr>
              <a:spLocks noChangeShapeType="1"/>
            </p:cNvSpPr>
            <p:nvPr/>
          </p:nvSpPr>
          <p:spPr bwMode="auto">
            <a:xfrm>
              <a:off x="767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7" name="Line 58"/>
            <p:cNvSpPr>
              <a:spLocks noChangeShapeType="1"/>
            </p:cNvSpPr>
            <p:nvPr/>
          </p:nvSpPr>
          <p:spPr bwMode="auto">
            <a:xfrm>
              <a:off x="780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8" name="Line 59"/>
            <p:cNvSpPr>
              <a:spLocks noChangeShapeType="1"/>
            </p:cNvSpPr>
            <p:nvPr/>
          </p:nvSpPr>
          <p:spPr bwMode="auto">
            <a:xfrm>
              <a:off x="793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49" name="Line 60"/>
            <p:cNvSpPr>
              <a:spLocks noChangeShapeType="1"/>
            </p:cNvSpPr>
            <p:nvPr/>
          </p:nvSpPr>
          <p:spPr bwMode="auto">
            <a:xfrm>
              <a:off x="806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0" name="Line 61"/>
            <p:cNvSpPr>
              <a:spLocks noChangeShapeType="1"/>
            </p:cNvSpPr>
            <p:nvPr/>
          </p:nvSpPr>
          <p:spPr bwMode="auto">
            <a:xfrm>
              <a:off x="819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1" name="Line 62"/>
            <p:cNvSpPr>
              <a:spLocks noChangeShapeType="1"/>
            </p:cNvSpPr>
            <p:nvPr/>
          </p:nvSpPr>
          <p:spPr bwMode="auto">
            <a:xfrm>
              <a:off x="832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2" name="Line 63"/>
            <p:cNvSpPr>
              <a:spLocks noChangeShapeType="1"/>
            </p:cNvSpPr>
            <p:nvPr/>
          </p:nvSpPr>
          <p:spPr bwMode="auto">
            <a:xfrm>
              <a:off x="845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3" name="Line 64"/>
            <p:cNvSpPr>
              <a:spLocks noChangeShapeType="1"/>
            </p:cNvSpPr>
            <p:nvPr/>
          </p:nvSpPr>
          <p:spPr bwMode="auto">
            <a:xfrm>
              <a:off x="858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4" name="Line 65"/>
            <p:cNvSpPr>
              <a:spLocks noChangeShapeType="1"/>
            </p:cNvSpPr>
            <p:nvPr/>
          </p:nvSpPr>
          <p:spPr bwMode="auto">
            <a:xfrm>
              <a:off x="871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5" name="Line 66"/>
            <p:cNvSpPr>
              <a:spLocks noChangeShapeType="1"/>
            </p:cNvSpPr>
            <p:nvPr/>
          </p:nvSpPr>
          <p:spPr bwMode="auto">
            <a:xfrm>
              <a:off x="884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6" name="Line 67"/>
            <p:cNvSpPr>
              <a:spLocks noChangeShapeType="1"/>
            </p:cNvSpPr>
            <p:nvPr/>
          </p:nvSpPr>
          <p:spPr bwMode="auto">
            <a:xfrm>
              <a:off x="897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7" name="Line 68"/>
            <p:cNvSpPr>
              <a:spLocks noChangeShapeType="1"/>
            </p:cNvSpPr>
            <p:nvPr/>
          </p:nvSpPr>
          <p:spPr bwMode="auto">
            <a:xfrm>
              <a:off x="910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8" name="Line 69"/>
            <p:cNvSpPr>
              <a:spLocks noChangeShapeType="1"/>
            </p:cNvSpPr>
            <p:nvPr/>
          </p:nvSpPr>
          <p:spPr bwMode="auto">
            <a:xfrm>
              <a:off x="923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59" name="Line 70"/>
            <p:cNvSpPr>
              <a:spLocks noChangeShapeType="1"/>
            </p:cNvSpPr>
            <p:nvPr/>
          </p:nvSpPr>
          <p:spPr bwMode="auto">
            <a:xfrm>
              <a:off x="936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0" name="Line 71"/>
            <p:cNvSpPr>
              <a:spLocks noChangeShapeType="1"/>
            </p:cNvSpPr>
            <p:nvPr/>
          </p:nvSpPr>
          <p:spPr bwMode="auto">
            <a:xfrm>
              <a:off x="949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1" name="Line 72"/>
            <p:cNvSpPr>
              <a:spLocks noChangeShapeType="1"/>
            </p:cNvSpPr>
            <p:nvPr/>
          </p:nvSpPr>
          <p:spPr bwMode="auto">
            <a:xfrm>
              <a:off x="962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2" name="Line 73"/>
            <p:cNvSpPr>
              <a:spLocks noChangeShapeType="1"/>
            </p:cNvSpPr>
            <p:nvPr/>
          </p:nvSpPr>
          <p:spPr bwMode="auto">
            <a:xfrm>
              <a:off x="975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3" name="Line 74"/>
            <p:cNvSpPr>
              <a:spLocks noChangeShapeType="1"/>
            </p:cNvSpPr>
            <p:nvPr/>
          </p:nvSpPr>
          <p:spPr bwMode="auto">
            <a:xfrm>
              <a:off x="988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4" name="Line 75"/>
            <p:cNvSpPr>
              <a:spLocks noChangeShapeType="1"/>
            </p:cNvSpPr>
            <p:nvPr/>
          </p:nvSpPr>
          <p:spPr bwMode="auto">
            <a:xfrm>
              <a:off x="1001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5" name="Line 76"/>
            <p:cNvSpPr>
              <a:spLocks noChangeShapeType="1"/>
            </p:cNvSpPr>
            <p:nvPr/>
          </p:nvSpPr>
          <p:spPr bwMode="auto">
            <a:xfrm>
              <a:off x="1014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6" name="Line 77"/>
            <p:cNvSpPr>
              <a:spLocks noChangeShapeType="1"/>
            </p:cNvSpPr>
            <p:nvPr/>
          </p:nvSpPr>
          <p:spPr bwMode="auto">
            <a:xfrm>
              <a:off x="1027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7" name="Line 78"/>
            <p:cNvSpPr>
              <a:spLocks noChangeShapeType="1"/>
            </p:cNvSpPr>
            <p:nvPr/>
          </p:nvSpPr>
          <p:spPr bwMode="auto">
            <a:xfrm>
              <a:off x="1040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8" name="Line 79"/>
            <p:cNvSpPr>
              <a:spLocks noChangeShapeType="1"/>
            </p:cNvSpPr>
            <p:nvPr/>
          </p:nvSpPr>
          <p:spPr bwMode="auto">
            <a:xfrm>
              <a:off x="1053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69" name="Line 80"/>
            <p:cNvSpPr>
              <a:spLocks noChangeShapeType="1"/>
            </p:cNvSpPr>
            <p:nvPr/>
          </p:nvSpPr>
          <p:spPr bwMode="auto">
            <a:xfrm>
              <a:off x="1066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0" name="Line 81"/>
            <p:cNvSpPr>
              <a:spLocks noChangeShapeType="1"/>
            </p:cNvSpPr>
            <p:nvPr/>
          </p:nvSpPr>
          <p:spPr bwMode="auto">
            <a:xfrm>
              <a:off x="1078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1" name="Line 82"/>
            <p:cNvSpPr>
              <a:spLocks noChangeShapeType="1"/>
            </p:cNvSpPr>
            <p:nvPr/>
          </p:nvSpPr>
          <p:spPr bwMode="auto">
            <a:xfrm>
              <a:off x="1091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2" name="Line 83"/>
            <p:cNvSpPr>
              <a:spLocks noChangeShapeType="1"/>
            </p:cNvSpPr>
            <p:nvPr/>
          </p:nvSpPr>
          <p:spPr bwMode="auto">
            <a:xfrm>
              <a:off x="1104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3" name="Line 84"/>
            <p:cNvSpPr>
              <a:spLocks noChangeShapeType="1"/>
            </p:cNvSpPr>
            <p:nvPr/>
          </p:nvSpPr>
          <p:spPr bwMode="auto">
            <a:xfrm>
              <a:off x="1117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4" name="Line 85"/>
            <p:cNvSpPr>
              <a:spLocks noChangeShapeType="1"/>
            </p:cNvSpPr>
            <p:nvPr/>
          </p:nvSpPr>
          <p:spPr bwMode="auto">
            <a:xfrm>
              <a:off x="1130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5" name="Line 86"/>
            <p:cNvSpPr>
              <a:spLocks noChangeShapeType="1"/>
            </p:cNvSpPr>
            <p:nvPr/>
          </p:nvSpPr>
          <p:spPr bwMode="auto">
            <a:xfrm>
              <a:off x="1143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6" name="Line 87"/>
            <p:cNvSpPr>
              <a:spLocks noChangeShapeType="1"/>
            </p:cNvSpPr>
            <p:nvPr/>
          </p:nvSpPr>
          <p:spPr bwMode="auto">
            <a:xfrm>
              <a:off x="1156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7" name="Line 88"/>
            <p:cNvSpPr>
              <a:spLocks noChangeShapeType="1"/>
            </p:cNvSpPr>
            <p:nvPr/>
          </p:nvSpPr>
          <p:spPr bwMode="auto">
            <a:xfrm>
              <a:off x="1169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8" name="Line 89"/>
            <p:cNvSpPr>
              <a:spLocks noChangeShapeType="1"/>
            </p:cNvSpPr>
            <p:nvPr/>
          </p:nvSpPr>
          <p:spPr bwMode="auto">
            <a:xfrm>
              <a:off x="1182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79" name="Line 90"/>
            <p:cNvSpPr>
              <a:spLocks noChangeShapeType="1"/>
            </p:cNvSpPr>
            <p:nvPr/>
          </p:nvSpPr>
          <p:spPr bwMode="auto">
            <a:xfrm>
              <a:off x="1195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0" name="Line 91"/>
            <p:cNvSpPr>
              <a:spLocks noChangeShapeType="1"/>
            </p:cNvSpPr>
            <p:nvPr/>
          </p:nvSpPr>
          <p:spPr bwMode="auto">
            <a:xfrm>
              <a:off x="1208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1" name="Line 92"/>
            <p:cNvSpPr>
              <a:spLocks noChangeShapeType="1"/>
            </p:cNvSpPr>
            <p:nvPr/>
          </p:nvSpPr>
          <p:spPr bwMode="auto">
            <a:xfrm>
              <a:off x="1221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2" name="Line 93"/>
            <p:cNvSpPr>
              <a:spLocks noChangeShapeType="1"/>
            </p:cNvSpPr>
            <p:nvPr/>
          </p:nvSpPr>
          <p:spPr bwMode="auto">
            <a:xfrm>
              <a:off x="1234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3" name="Line 94"/>
            <p:cNvSpPr>
              <a:spLocks noChangeShapeType="1"/>
            </p:cNvSpPr>
            <p:nvPr/>
          </p:nvSpPr>
          <p:spPr bwMode="auto">
            <a:xfrm>
              <a:off x="1247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4" name="Line 95"/>
            <p:cNvSpPr>
              <a:spLocks noChangeShapeType="1"/>
            </p:cNvSpPr>
            <p:nvPr/>
          </p:nvSpPr>
          <p:spPr bwMode="auto">
            <a:xfrm>
              <a:off x="1260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" name="Line 96"/>
            <p:cNvSpPr>
              <a:spLocks noChangeShapeType="1"/>
            </p:cNvSpPr>
            <p:nvPr/>
          </p:nvSpPr>
          <p:spPr bwMode="auto">
            <a:xfrm>
              <a:off x="1273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6" name="Line 97"/>
            <p:cNvSpPr>
              <a:spLocks noChangeShapeType="1"/>
            </p:cNvSpPr>
            <p:nvPr/>
          </p:nvSpPr>
          <p:spPr bwMode="auto">
            <a:xfrm>
              <a:off x="1286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7" name="Line 98"/>
            <p:cNvSpPr>
              <a:spLocks noChangeShapeType="1"/>
            </p:cNvSpPr>
            <p:nvPr/>
          </p:nvSpPr>
          <p:spPr bwMode="auto">
            <a:xfrm>
              <a:off x="1299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8" name="Line 99"/>
            <p:cNvSpPr>
              <a:spLocks noChangeShapeType="1"/>
            </p:cNvSpPr>
            <p:nvPr/>
          </p:nvSpPr>
          <p:spPr bwMode="auto">
            <a:xfrm>
              <a:off x="1312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9" name="Line 100"/>
            <p:cNvSpPr>
              <a:spLocks noChangeShapeType="1"/>
            </p:cNvSpPr>
            <p:nvPr/>
          </p:nvSpPr>
          <p:spPr bwMode="auto">
            <a:xfrm>
              <a:off x="1325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0" name="Line 101"/>
            <p:cNvSpPr>
              <a:spLocks noChangeShapeType="1"/>
            </p:cNvSpPr>
            <p:nvPr/>
          </p:nvSpPr>
          <p:spPr bwMode="auto">
            <a:xfrm>
              <a:off x="1338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1" name="Line 102"/>
            <p:cNvSpPr>
              <a:spLocks noChangeShapeType="1"/>
            </p:cNvSpPr>
            <p:nvPr/>
          </p:nvSpPr>
          <p:spPr bwMode="auto">
            <a:xfrm>
              <a:off x="1351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2" name="Line 103"/>
            <p:cNvSpPr>
              <a:spLocks noChangeShapeType="1"/>
            </p:cNvSpPr>
            <p:nvPr/>
          </p:nvSpPr>
          <p:spPr bwMode="auto">
            <a:xfrm>
              <a:off x="1364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3" name="Line 104"/>
            <p:cNvSpPr>
              <a:spLocks noChangeShapeType="1"/>
            </p:cNvSpPr>
            <p:nvPr/>
          </p:nvSpPr>
          <p:spPr bwMode="auto">
            <a:xfrm>
              <a:off x="1377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4" name="Line 105"/>
            <p:cNvSpPr>
              <a:spLocks noChangeShapeType="1"/>
            </p:cNvSpPr>
            <p:nvPr/>
          </p:nvSpPr>
          <p:spPr bwMode="auto">
            <a:xfrm>
              <a:off x="1390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5" name="Line 106"/>
            <p:cNvSpPr>
              <a:spLocks noChangeShapeType="1"/>
            </p:cNvSpPr>
            <p:nvPr/>
          </p:nvSpPr>
          <p:spPr bwMode="auto">
            <a:xfrm>
              <a:off x="1403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6" name="Line 107"/>
            <p:cNvSpPr>
              <a:spLocks noChangeShapeType="1"/>
            </p:cNvSpPr>
            <p:nvPr/>
          </p:nvSpPr>
          <p:spPr bwMode="auto">
            <a:xfrm>
              <a:off x="1416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7" name="Line 108"/>
            <p:cNvSpPr>
              <a:spLocks noChangeShapeType="1"/>
            </p:cNvSpPr>
            <p:nvPr/>
          </p:nvSpPr>
          <p:spPr bwMode="auto">
            <a:xfrm>
              <a:off x="1429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8" name="Line 109"/>
            <p:cNvSpPr>
              <a:spLocks noChangeShapeType="1"/>
            </p:cNvSpPr>
            <p:nvPr/>
          </p:nvSpPr>
          <p:spPr bwMode="auto">
            <a:xfrm>
              <a:off x="1442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99" name="Line 110"/>
            <p:cNvSpPr>
              <a:spLocks noChangeShapeType="1"/>
            </p:cNvSpPr>
            <p:nvPr/>
          </p:nvSpPr>
          <p:spPr bwMode="auto">
            <a:xfrm>
              <a:off x="1455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0" name="Line 111"/>
            <p:cNvSpPr>
              <a:spLocks noChangeShapeType="1"/>
            </p:cNvSpPr>
            <p:nvPr/>
          </p:nvSpPr>
          <p:spPr bwMode="auto">
            <a:xfrm>
              <a:off x="1468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1" name="Line 112"/>
            <p:cNvSpPr>
              <a:spLocks noChangeShapeType="1"/>
            </p:cNvSpPr>
            <p:nvPr/>
          </p:nvSpPr>
          <p:spPr bwMode="auto">
            <a:xfrm>
              <a:off x="1481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2" name="Line 113"/>
            <p:cNvSpPr>
              <a:spLocks noChangeShapeType="1"/>
            </p:cNvSpPr>
            <p:nvPr/>
          </p:nvSpPr>
          <p:spPr bwMode="auto">
            <a:xfrm>
              <a:off x="1494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3" name="Line 114"/>
            <p:cNvSpPr>
              <a:spLocks noChangeShapeType="1"/>
            </p:cNvSpPr>
            <p:nvPr/>
          </p:nvSpPr>
          <p:spPr bwMode="auto">
            <a:xfrm>
              <a:off x="1507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4" name="Line 115"/>
            <p:cNvSpPr>
              <a:spLocks noChangeShapeType="1"/>
            </p:cNvSpPr>
            <p:nvPr/>
          </p:nvSpPr>
          <p:spPr bwMode="auto">
            <a:xfrm>
              <a:off x="1520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5" name="Line 116"/>
            <p:cNvSpPr>
              <a:spLocks noChangeShapeType="1"/>
            </p:cNvSpPr>
            <p:nvPr/>
          </p:nvSpPr>
          <p:spPr bwMode="auto">
            <a:xfrm>
              <a:off x="1533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6" name="Line 117"/>
            <p:cNvSpPr>
              <a:spLocks noChangeShapeType="1"/>
            </p:cNvSpPr>
            <p:nvPr/>
          </p:nvSpPr>
          <p:spPr bwMode="auto">
            <a:xfrm>
              <a:off x="1546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7" name="Line 118"/>
            <p:cNvSpPr>
              <a:spLocks noChangeShapeType="1"/>
            </p:cNvSpPr>
            <p:nvPr/>
          </p:nvSpPr>
          <p:spPr bwMode="auto">
            <a:xfrm>
              <a:off x="1559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8" name="Line 119"/>
            <p:cNvSpPr>
              <a:spLocks noChangeShapeType="1"/>
            </p:cNvSpPr>
            <p:nvPr/>
          </p:nvSpPr>
          <p:spPr bwMode="auto">
            <a:xfrm>
              <a:off x="1572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09" name="Line 120"/>
            <p:cNvSpPr>
              <a:spLocks noChangeShapeType="1"/>
            </p:cNvSpPr>
            <p:nvPr/>
          </p:nvSpPr>
          <p:spPr bwMode="auto">
            <a:xfrm>
              <a:off x="1585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0" name="Line 121"/>
            <p:cNvSpPr>
              <a:spLocks noChangeShapeType="1"/>
            </p:cNvSpPr>
            <p:nvPr/>
          </p:nvSpPr>
          <p:spPr bwMode="auto">
            <a:xfrm>
              <a:off x="1598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1" name="Line 122"/>
            <p:cNvSpPr>
              <a:spLocks noChangeShapeType="1"/>
            </p:cNvSpPr>
            <p:nvPr/>
          </p:nvSpPr>
          <p:spPr bwMode="auto">
            <a:xfrm>
              <a:off x="1611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2" name="Line 123"/>
            <p:cNvSpPr>
              <a:spLocks noChangeShapeType="1"/>
            </p:cNvSpPr>
            <p:nvPr/>
          </p:nvSpPr>
          <p:spPr bwMode="auto">
            <a:xfrm>
              <a:off x="1624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3" name="Line 124"/>
            <p:cNvSpPr>
              <a:spLocks noChangeShapeType="1"/>
            </p:cNvSpPr>
            <p:nvPr/>
          </p:nvSpPr>
          <p:spPr bwMode="auto">
            <a:xfrm>
              <a:off x="1637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4" name="Line 125"/>
            <p:cNvSpPr>
              <a:spLocks noChangeShapeType="1"/>
            </p:cNvSpPr>
            <p:nvPr/>
          </p:nvSpPr>
          <p:spPr bwMode="auto">
            <a:xfrm>
              <a:off x="1650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5" name="Line 126"/>
            <p:cNvSpPr>
              <a:spLocks noChangeShapeType="1"/>
            </p:cNvSpPr>
            <p:nvPr/>
          </p:nvSpPr>
          <p:spPr bwMode="auto">
            <a:xfrm>
              <a:off x="1663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6" name="Line 127"/>
            <p:cNvSpPr>
              <a:spLocks noChangeShapeType="1"/>
            </p:cNvSpPr>
            <p:nvPr/>
          </p:nvSpPr>
          <p:spPr bwMode="auto">
            <a:xfrm>
              <a:off x="1676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7" name="Line 128"/>
            <p:cNvSpPr>
              <a:spLocks noChangeShapeType="1"/>
            </p:cNvSpPr>
            <p:nvPr/>
          </p:nvSpPr>
          <p:spPr bwMode="auto">
            <a:xfrm>
              <a:off x="1689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8" name="Line 129"/>
            <p:cNvSpPr>
              <a:spLocks noChangeShapeType="1"/>
            </p:cNvSpPr>
            <p:nvPr/>
          </p:nvSpPr>
          <p:spPr bwMode="auto">
            <a:xfrm>
              <a:off x="1701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19" name="Line 130"/>
            <p:cNvSpPr>
              <a:spLocks noChangeShapeType="1"/>
            </p:cNvSpPr>
            <p:nvPr/>
          </p:nvSpPr>
          <p:spPr bwMode="auto">
            <a:xfrm>
              <a:off x="1714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0" name="Line 131"/>
            <p:cNvSpPr>
              <a:spLocks noChangeShapeType="1"/>
            </p:cNvSpPr>
            <p:nvPr/>
          </p:nvSpPr>
          <p:spPr bwMode="auto">
            <a:xfrm>
              <a:off x="1727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1" name="Line 132"/>
            <p:cNvSpPr>
              <a:spLocks noChangeShapeType="1"/>
            </p:cNvSpPr>
            <p:nvPr/>
          </p:nvSpPr>
          <p:spPr bwMode="auto">
            <a:xfrm>
              <a:off x="1740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2" name="Line 133"/>
            <p:cNvSpPr>
              <a:spLocks noChangeShapeType="1"/>
            </p:cNvSpPr>
            <p:nvPr/>
          </p:nvSpPr>
          <p:spPr bwMode="auto">
            <a:xfrm>
              <a:off x="1753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3" name="Line 134"/>
            <p:cNvSpPr>
              <a:spLocks noChangeShapeType="1"/>
            </p:cNvSpPr>
            <p:nvPr/>
          </p:nvSpPr>
          <p:spPr bwMode="auto">
            <a:xfrm>
              <a:off x="1766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4" name="Line 135"/>
            <p:cNvSpPr>
              <a:spLocks noChangeShapeType="1"/>
            </p:cNvSpPr>
            <p:nvPr/>
          </p:nvSpPr>
          <p:spPr bwMode="auto">
            <a:xfrm>
              <a:off x="1779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5" name="Line 136"/>
            <p:cNvSpPr>
              <a:spLocks noChangeShapeType="1"/>
            </p:cNvSpPr>
            <p:nvPr/>
          </p:nvSpPr>
          <p:spPr bwMode="auto">
            <a:xfrm>
              <a:off x="1792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6" name="Line 137"/>
            <p:cNvSpPr>
              <a:spLocks noChangeShapeType="1"/>
            </p:cNvSpPr>
            <p:nvPr/>
          </p:nvSpPr>
          <p:spPr bwMode="auto">
            <a:xfrm>
              <a:off x="1805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7" name="Line 138"/>
            <p:cNvSpPr>
              <a:spLocks noChangeShapeType="1"/>
            </p:cNvSpPr>
            <p:nvPr/>
          </p:nvSpPr>
          <p:spPr bwMode="auto">
            <a:xfrm>
              <a:off x="1818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8" name="Line 139"/>
            <p:cNvSpPr>
              <a:spLocks noChangeShapeType="1"/>
            </p:cNvSpPr>
            <p:nvPr/>
          </p:nvSpPr>
          <p:spPr bwMode="auto">
            <a:xfrm>
              <a:off x="1831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29" name="Line 140"/>
            <p:cNvSpPr>
              <a:spLocks noChangeShapeType="1"/>
            </p:cNvSpPr>
            <p:nvPr/>
          </p:nvSpPr>
          <p:spPr bwMode="auto">
            <a:xfrm>
              <a:off x="1844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0" name="Line 141"/>
            <p:cNvSpPr>
              <a:spLocks noChangeShapeType="1"/>
            </p:cNvSpPr>
            <p:nvPr/>
          </p:nvSpPr>
          <p:spPr bwMode="auto">
            <a:xfrm>
              <a:off x="1857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1" name="Line 142"/>
            <p:cNvSpPr>
              <a:spLocks noChangeShapeType="1"/>
            </p:cNvSpPr>
            <p:nvPr/>
          </p:nvSpPr>
          <p:spPr bwMode="auto">
            <a:xfrm>
              <a:off x="1870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2" name="Line 143"/>
            <p:cNvSpPr>
              <a:spLocks noChangeShapeType="1"/>
            </p:cNvSpPr>
            <p:nvPr/>
          </p:nvSpPr>
          <p:spPr bwMode="auto">
            <a:xfrm>
              <a:off x="1883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3" name="Line 144"/>
            <p:cNvSpPr>
              <a:spLocks noChangeShapeType="1"/>
            </p:cNvSpPr>
            <p:nvPr/>
          </p:nvSpPr>
          <p:spPr bwMode="auto">
            <a:xfrm>
              <a:off x="1896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4" name="Line 145"/>
            <p:cNvSpPr>
              <a:spLocks noChangeShapeType="1"/>
            </p:cNvSpPr>
            <p:nvPr/>
          </p:nvSpPr>
          <p:spPr bwMode="auto">
            <a:xfrm>
              <a:off x="1909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5" name="Line 146"/>
            <p:cNvSpPr>
              <a:spLocks noChangeShapeType="1"/>
            </p:cNvSpPr>
            <p:nvPr/>
          </p:nvSpPr>
          <p:spPr bwMode="auto">
            <a:xfrm>
              <a:off x="1922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6" name="Line 147"/>
            <p:cNvSpPr>
              <a:spLocks noChangeShapeType="1"/>
            </p:cNvSpPr>
            <p:nvPr/>
          </p:nvSpPr>
          <p:spPr bwMode="auto">
            <a:xfrm>
              <a:off x="1935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7" name="Line 148"/>
            <p:cNvSpPr>
              <a:spLocks noChangeShapeType="1"/>
            </p:cNvSpPr>
            <p:nvPr/>
          </p:nvSpPr>
          <p:spPr bwMode="auto">
            <a:xfrm>
              <a:off x="1948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8" name="Line 149"/>
            <p:cNvSpPr>
              <a:spLocks noChangeShapeType="1"/>
            </p:cNvSpPr>
            <p:nvPr/>
          </p:nvSpPr>
          <p:spPr bwMode="auto">
            <a:xfrm>
              <a:off x="1961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39" name="Line 150"/>
            <p:cNvSpPr>
              <a:spLocks noChangeShapeType="1"/>
            </p:cNvSpPr>
            <p:nvPr/>
          </p:nvSpPr>
          <p:spPr bwMode="auto">
            <a:xfrm>
              <a:off x="1974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0" name="Line 151"/>
            <p:cNvSpPr>
              <a:spLocks noChangeShapeType="1"/>
            </p:cNvSpPr>
            <p:nvPr/>
          </p:nvSpPr>
          <p:spPr bwMode="auto">
            <a:xfrm>
              <a:off x="1987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1" name="Line 152"/>
            <p:cNvSpPr>
              <a:spLocks noChangeShapeType="1"/>
            </p:cNvSpPr>
            <p:nvPr/>
          </p:nvSpPr>
          <p:spPr bwMode="auto">
            <a:xfrm>
              <a:off x="2000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2" name="Line 153"/>
            <p:cNvSpPr>
              <a:spLocks noChangeShapeType="1"/>
            </p:cNvSpPr>
            <p:nvPr/>
          </p:nvSpPr>
          <p:spPr bwMode="auto">
            <a:xfrm>
              <a:off x="2013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3" name="Line 154"/>
            <p:cNvSpPr>
              <a:spLocks noChangeShapeType="1"/>
            </p:cNvSpPr>
            <p:nvPr/>
          </p:nvSpPr>
          <p:spPr bwMode="auto">
            <a:xfrm>
              <a:off x="2026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4" name="Line 155"/>
            <p:cNvSpPr>
              <a:spLocks noChangeShapeType="1"/>
            </p:cNvSpPr>
            <p:nvPr/>
          </p:nvSpPr>
          <p:spPr bwMode="auto">
            <a:xfrm>
              <a:off x="2039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5" name="Line 156"/>
            <p:cNvSpPr>
              <a:spLocks noChangeShapeType="1"/>
            </p:cNvSpPr>
            <p:nvPr/>
          </p:nvSpPr>
          <p:spPr bwMode="auto">
            <a:xfrm>
              <a:off x="2052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6" name="Line 157"/>
            <p:cNvSpPr>
              <a:spLocks noChangeShapeType="1"/>
            </p:cNvSpPr>
            <p:nvPr/>
          </p:nvSpPr>
          <p:spPr bwMode="auto">
            <a:xfrm>
              <a:off x="2065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7" name="Line 158"/>
            <p:cNvSpPr>
              <a:spLocks noChangeShapeType="1"/>
            </p:cNvSpPr>
            <p:nvPr/>
          </p:nvSpPr>
          <p:spPr bwMode="auto">
            <a:xfrm>
              <a:off x="2078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8" name="Line 159"/>
            <p:cNvSpPr>
              <a:spLocks noChangeShapeType="1"/>
            </p:cNvSpPr>
            <p:nvPr/>
          </p:nvSpPr>
          <p:spPr bwMode="auto">
            <a:xfrm>
              <a:off x="2091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49" name="Line 160"/>
            <p:cNvSpPr>
              <a:spLocks noChangeShapeType="1"/>
            </p:cNvSpPr>
            <p:nvPr/>
          </p:nvSpPr>
          <p:spPr bwMode="auto">
            <a:xfrm>
              <a:off x="2104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0" name="Line 161"/>
            <p:cNvSpPr>
              <a:spLocks noChangeShapeType="1"/>
            </p:cNvSpPr>
            <p:nvPr/>
          </p:nvSpPr>
          <p:spPr bwMode="auto">
            <a:xfrm>
              <a:off x="2117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1" name="Line 162"/>
            <p:cNvSpPr>
              <a:spLocks noChangeShapeType="1"/>
            </p:cNvSpPr>
            <p:nvPr/>
          </p:nvSpPr>
          <p:spPr bwMode="auto">
            <a:xfrm>
              <a:off x="2130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2" name="Line 163"/>
            <p:cNvSpPr>
              <a:spLocks noChangeShapeType="1"/>
            </p:cNvSpPr>
            <p:nvPr/>
          </p:nvSpPr>
          <p:spPr bwMode="auto">
            <a:xfrm>
              <a:off x="2143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3" name="Line 164"/>
            <p:cNvSpPr>
              <a:spLocks noChangeShapeType="1"/>
            </p:cNvSpPr>
            <p:nvPr/>
          </p:nvSpPr>
          <p:spPr bwMode="auto">
            <a:xfrm>
              <a:off x="2156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4" name="Line 165"/>
            <p:cNvSpPr>
              <a:spLocks noChangeShapeType="1"/>
            </p:cNvSpPr>
            <p:nvPr/>
          </p:nvSpPr>
          <p:spPr bwMode="auto">
            <a:xfrm>
              <a:off x="2169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5" name="Line 166"/>
            <p:cNvSpPr>
              <a:spLocks noChangeShapeType="1"/>
            </p:cNvSpPr>
            <p:nvPr/>
          </p:nvSpPr>
          <p:spPr bwMode="auto">
            <a:xfrm>
              <a:off x="2182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6" name="Line 167"/>
            <p:cNvSpPr>
              <a:spLocks noChangeShapeType="1"/>
            </p:cNvSpPr>
            <p:nvPr/>
          </p:nvSpPr>
          <p:spPr bwMode="auto">
            <a:xfrm>
              <a:off x="2195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7" name="Line 168"/>
            <p:cNvSpPr>
              <a:spLocks noChangeShapeType="1"/>
            </p:cNvSpPr>
            <p:nvPr/>
          </p:nvSpPr>
          <p:spPr bwMode="auto">
            <a:xfrm>
              <a:off x="2208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8" name="Line 169"/>
            <p:cNvSpPr>
              <a:spLocks noChangeShapeType="1"/>
            </p:cNvSpPr>
            <p:nvPr/>
          </p:nvSpPr>
          <p:spPr bwMode="auto">
            <a:xfrm>
              <a:off x="2221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59" name="Line 170"/>
            <p:cNvSpPr>
              <a:spLocks noChangeShapeType="1"/>
            </p:cNvSpPr>
            <p:nvPr/>
          </p:nvSpPr>
          <p:spPr bwMode="auto">
            <a:xfrm>
              <a:off x="2234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0" name="Line 171"/>
            <p:cNvSpPr>
              <a:spLocks noChangeShapeType="1"/>
            </p:cNvSpPr>
            <p:nvPr/>
          </p:nvSpPr>
          <p:spPr bwMode="auto">
            <a:xfrm>
              <a:off x="2247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1" name="Line 172"/>
            <p:cNvSpPr>
              <a:spLocks noChangeShapeType="1"/>
            </p:cNvSpPr>
            <p:nvPr/>
          </p:nvSpPr>
          <p:spPr bwMode="auto">
            <a:xfrm>
              <a:off x="2260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2" name="Line 173"/>
            <p:cNvSpPr>
              <a:spLocks noChangeShapeType="1"/>
            </p:cNvSpPr>
            <p:nvPr/>
          </p:nvSpPr>
          <p:spPr bwMode="auto">
            <a:xfrm>
              <a:off x="2273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3" name="Line 174"/>
            <p:cNvSpPr>
              <a:spLocks noChangeShapeType="1"/>
            </p:cNvSpPr>
            <p:nvPr/>
          </p:nvSpPr>
          <p:spPr bwMode="auto">
            <a:xfrm>
              <a:off x="2286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4" name="Line 175"/>
            <p:cNvSpPr>
              <a:spLocks noChangeShapeType="1"/>
            </p:cNvSpPr>
            <p:nvPr/>
          </p:nvSpPr>
          <p:spPr bwMode="auto">
            <a:xfrm>
              <a:off x="2299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5" name="Line 176"/>
            <p:cNvSpPr>
              <a:spLocks noChangeShapeType="1"/>
            </p:cNvSpPr>
            <p:nvPr/>
          </p:nvSpPr>
          <p:spPr bwMode="auto">
            <a:xfrm>
              <a:off x="2312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6" name="Line 177"/>
            <p:cNvSpPr>
              <a:spLocks noChangeShapeType="1"/>
            </p:cNvSpPr>
            <p:nvPr/>
          </p:nvSpPr>
          <p:spPr bwMode="auto">
            <a:xfrm>
              <a:off x="2324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7" name="Line 178"/>
            <p:cNvSpPr>
              <a:spLocks noChangeShapeType="1"/>
            </p:cNvSpPr>
            <p:nvPr/>
          </p:nvSpPr>
          <p:spPr bwMode="auto">
            <a:xfrm>
              <a:off x="2337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8" name="Line 179"/>
            <p:cNvSpPr>
              <a:spLocks noChangeShapeType="1"/>
            </p:cNvSpPr>
            <p:nvPr/>
          </p:nvSpPr>
          <p:spPr bwMode="auto">
            <a:xfrm>
              <a:off x="2350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69" name="Line 180"/>
            <p:cNvSpPr>
              <a:spLocks noChangeShapeType="1"/>
            </p:cNvSpPr>
            <p:nvPr/>
          </p:nvSpPr>
          <p:spPr bwMode="auto">
            <a:xfrm>
              <a:off x="2363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0" name="Line 181"/>
            <p:cNvSpPr>
              <a:spLocks noChangeShapeType="1"/>
            </p:cNvSpPr>
            <p:nvPr/>
          </p:nvSpPr>
          <p:spPr bwMode="auto">
            <a:xfrm>
              <a:off x="2376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1" name="Line 182"/>
            <p:cNvSpPr>
              <a:spLocks noChangeShapeType="1"/>
            </p:cNvSpPr>
            <p:nvPr/>
          </p:nvSpPr>
          <p:spPr bwMode="auto">
            <a:xfrm>
              <a:off x="2389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2" name="Line 183"/>
            <p:cNvSpPr>
              <a:spLocks noChangeShapeType="1"/>
            </p:cNvSpPr>
            <p:nvPr/>
          </p:nvSpPr>
          <p:spPr bwMode="auto">
            <a:xfrm>
              <a:off x="2402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3" name="Line 184"/>
            <p:cNvSpPr>
              <a:spLocks noChangeShapeType="1"/>
            </p:cNvSpPr>
            <p:nvPr/>
          </p:nvSpPr>
          <p:spPr bwMode="auto">
            <a:xfrm>
              <a:off x="2415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4" name="Line 185"/>
            <p:cNvSpPr>
              <a:spLocks noChangeShapeType="1"/>
            </p:cNvSpPr>
            <p:nvPr/>
          </p:nvSpPr>
          <p:spPr bwMode="auto">
            <a:xfrm>
              <a:off x="2428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5" name="Line 186"/>
            <p:cNvSpPr>
              <a:spLocks noChangeShapeType="1"/>
            </p:cNvSpPr>
            <p:nvPr/>
          </p:nvSpPr>
          <p:spPr bwMode="auto">
            <a:xfrm>
              <a:off x="2441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6" name="Line 187"/>
            <p:cNvSpPr>
              <a:spLocks noChangeShapeType="1"/>
            </p:cNvSpPr>
            <p:nvPr/>
          </p:nvSpPr>
          <p:spPr bwMode="auto">
            <a:xfrm>
              <a:off x="2454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7" name="Line 188"/>
            <p:cNvSpPr>
              <a:spLocks noChangeShapeType="1"/>
            </p:cNvSpPr>
            <p:nvPr/>
          </p:nvSpPr>
          <p:spPr bwMode="auto">
            <a:xfrm>
              <a:off x="2467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8" name="Line 189"/>
            <p:cNvSpPr>
              <a:spLocks noChangeShapeType="1"/>
            </p:cNvSpPr>
            <p:nvPr/>
          </p:nvSpPr>
          <p:spPr bwMode="auto">
            <a:xfrm>
              <a:off x="2480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79" name="Line 190"/>
            <p:cNvSpPr>
              <a:spLocks noChangeShapeType="1"/>
            </p:cNvSpPr>
            <p:nvPr/>
          </p:nvSpPr>
          <p:spPr bwMode="auto">
            <a:xfrm>
              <a:off x="2493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" name="Line 191"/>
            <p:cNvSpPr>
              <a:spLocks noChangeShapeType="1"/>
            </p:cNvSpPr>
            <p:nvPr/>
          </p:nvSpPr>
          <p:spPr bwMode="auto">
            <a:xfrm>
              <a:off x="2506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" name="Line 192"/>
            <p:cNvSpPr>
              <a:spLocks noChangeShapeType="1"/>
            </p:cNvSpPr>
            <p:nvPr/>
          </p:nvSpPr>
          <p:spPr bwMode="auto">
            <a:xfrm>
              <a:off x="2519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2" name="Line 193"/>
            <p:cNvSpPr>
              <a:spLocks noChangeShapeType="1"/>
            </p:cNvSpPr>
            <p:nvPr/>
          </p:nvSpPr>
          <p:spPr bwMode="auto">
            <a:xfrm>
              <a:off x="2532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3" name="Line 194"/>
            <p:cNvSpPr>
              <a:spLocks noChangeShapeType="1"/>
            </p:cNvSpPr>
            <p:nvPr/>
          </p:nvSpPr>
          <p:spPr bwMode="auto">
            <a:xfrm>
              <a:off x="2545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4" name="Line 195"/>
            <p:cNvSpPr>
              <a:spLocks noChangeShapeType="1"/>
            </p:cNvSpPr>
            <p:nvPr/>
          </p:nvSpPr>
          <p:spPr bwMode="auto">
            <a:xfrm>
              <a:off x="2558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5" name="Line 196"/>
            <p:cNvSpPr>
              <a:spLocks noChangeShapeType="1"/>
            </p:cNvSpPr>
            <p:nvPr/>
          </p:nvSpPr>
          <p:spPr bwMode="auto">
            <a:xfrm>
              <a:off x="2571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6" name="Line 197"/>
            <p:cNvSpPr>
              <a:spLocks noChangeShapeType="1"/>
            </p:cNvSpPr>
            <p:nvPr/>
          </p:nvSpPr>
          <p:spPr bwMode="auto">
            <a:xfrm>
              <a:off x="2584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7" name="Line 198"/>
            <p:cNvSpPr>
              <a:spLocks noChangeShapeType="1"/>
            </p:cNvSpPr>
            <p:nvPr/>
          </p:nvSpPr>
          <p:spPr bwMode="auto">
            <a:xfrm>
              <a:off x="2597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8" name="Line 199"/>
            <p:cNvSpPr>
              <a:spLocks noChangeShapeType="1"/>
            </p:cNvSpPr>
            <p:nvPr/>
          </p:nvSpPr>
          <p:spPr bwMode="auto">
            <a:xfrm>
              <a:off x="2610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9" name="Line 200"/>
            <p:cNvSpPr>
              <a:spLocks noChangeShapeType="1"/>
            </p:cNvSpPr>
            <p:nvPr/>
          </p:nvSpPr>
          <p:spPr bwMode="auto">
            <a:xfrm>
              <a:off x="2623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0" name="Line 201"/>
            <p:cNvSpPr>
              <a:spLocks noChangeShapeType="1"/>
            </p:cNvSpPr>
            <p:nvPr/>
          </p:nvSpPr>
          <p:spPr bwMode="auto">
            <a:xfrm>
              <a:off x="2636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1" name="Line 202"/>
            <p:cNvSpPr>
              <a:spLocks noChangeShapeType="1"/>
            </p:cNvSpPr>
            <p:nvPr/>
          </p:nvSpPr>
          <p:spPr bwMode="auto">
            <a:xfrm>
              <a:off x="2649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2" name="Line 203"/>
            <p:cNvSpPr>
              <a:spLocks noChangeShapeType="1"/>
            </p:cNvSpPr>
            <p:nvPr/>
          </p:nvSpPr>
          <p:spPr bwMode="auto">
            <a:xfrm>
              <a:off x="2662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3" name="Line 204"/>
            <p:cNvSpPr>
              <a:spLocks noChangeShapeType="1"/>
            </p:cNvSpPr>
            <p:nvPr/>
          </p:nvSpPr>
          <p:spPr bwMode="auto">
            <a:xfrm>
              <a:off x="2675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4" name="Line 205"/>
            <p:cNvSpPr>
              <a:spLocks noChangeShapeType="1"/>
            </p:cNvSpPr>
            <p:nvPr/>
          </p:nvSpPr>
          <p:spPr bwMode="auto">
            <a:xfrm>
              <a:off x="2688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5" name="Line 206"/>
            <p:cNvSpPr>
              <a:spLocks noChangeShapeType="1"/>
            </p:cNvSpPr>
            <p:nvPr/>
          </p:nvSpPr>
          <p:spPr bwMode="auto">
            <a:xfrm>
              <a:off x="2701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6" name="Line 207"/>
            <p:cNvSpPr>
              <a:spLocks noChangeShapeType="1"/>
            </p:cNvSpPr>
            <p:nvPr/>
          </p:nvSpPr>
          <p:spPr bwMode="auto">
            <a:xfrm>
              <a:off x="2714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7" name="Line 208"/>
            <p:cNvSpPr>
              <a:spLocks noChangeShapeType="1"/>
            </p:cNvSpPr>
            <p:nvPr/>
          </p:nvSpPr>
          <p:spPr bwMode="auto">
            <a:xfrm>
              <a:off x="2727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8" name="Line 209"/>
            <p:cNvSpPr>
              <a:spLocks noChangeShapeType="1"/>
            </p:cNvSpPr>
            <p:nvPr/>
          </p:nvSpPr>
          <p:spPr bwMode="auto">
            <a:xfrm>
              <a:off x="2740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99" name="Line 210"/>
            <p:cNvSpPr>
              <a:spLocks noChangeShapeType="1"/>
            </p:cNvSpPr>
            <p:nvPr/>
          </p:nvSpPr>
          <p:spPr bwMode="auto">
            <a:xfrm>
              <a:off x="2753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0" name="Line 211"/>
            <p:cNvSpPr>
              <a:spLocks noChangeShapeType="1"/>
            </p:cNvSpPr>
            <p:nvPr/>
          </p:nvSpPr>
          <p:spPr bwMode="auto">
            <a:xfrm>
              <a:off x="2766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1" name="Line 212"/>
            <p:cNvSpPr>
              <a:spLocks noChangeShapeType="1"/>
            </p:cNvSpPr>
            <p:nvPr/>
          </p:nvSpPr>
          <p:spPr bwMode="auto">
            <a:xfrm>
              <a:off x="2779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2" name="Line 213"/>
            <p:cNvSpPr>
              <a:spLocks noChangeShapeType="1"/>
            </p:cNvSpPr>
            <p:nvPr/>
          </p:nvSpPr>
          <p:spPr bwMode="auto">
            <a:xfrm>
              <a:off x="2792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3" name="Line 214"/>
            <p:cNvSpPr>
              <a:spLocks noChangeShapeType="1"/>
            </p:cNvSpPr>
            <p:nvPr/>
          </p:nvSpPr>
          <p:spPr bwMode="auto">
            <a:xfrm>
              <a:off x="2805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4" name="Line 215"/>
            <p:cNvSpPr>
              <a:spLocks noChangeShapeType="1"/>
            </p:cNvSpPr>
            <p:nvPr/>
          </p:nvSpPr>
          <p:spPr bwMode="auto">
            <a:xfrm>
              <a:off x="2818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5" name="Line 216"/>
            <p:cNvSpPr>
              <a:spLocks noChangeShapeType="1"/>
            </p:cNvSpPr>
            <p:nvPr/>
          </p:nvSpPr>
          <p:spPr bwMode="auto">
            <a:xfrm>
              <a:off x="2831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6" name="Line 217"/>
            <p:cNvSpPr>
              <a:spLocks noChangeShapeType="1"/>
            </p:cNvSpPr>
            <p:nvPr/>
          </p:nvSpPr>
          <p:spPr bwMode="auto">
            <a:xfrm>
              <a:off x="2844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7" name="Line 218"/>
            <p:cNvSpPr>
              <a:spLocks noChangeShapeType="1"/>
            </p:cNvSpPr>
            <p:nvPr/>
          </p:nvSpPr>
          <p:spPr bwMode="auto">
            <a:xfrm>
              <a:off x="2857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8" name="Line 219"/>
            <p:cNvSpPr>
              <a:spLocks noChangeShapeType="1"/>
            </p:cNvSpPr>
            <p:nvPr/>
          </p:nvSpPr>
          <p:spPr bwMode="auto">
            <a:xfrm>
              <a:off x="2870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09" name="Line 220"/>
            <p:cNvSpPr>
              <a:spLocks noChangeShapeType="1"/>
            </p:cNvSpPr>
            <p:nvPr/>
          </p:nvSpPr>
          <p:spPr bwMode="auto">
            <a:xfrm>
              <a:off x="2883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0" name="Line 221"/>
            <p:cNvSpPr>
              <a:spLocks noChangeShapeType="1"/>
            </p:cNvSpPr>
            <p:nvPr/>
          </p:nvSpPr>
          <p:spPr bwMode="auto">
            <a:xfrm>
              <a:off x="2896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1" name="Line 222"/>
            <p:cNvSpPr>
              <a:spLocks noChangeShapeType="1"/>
            </p:cNvSpPr>
            <p:nvPr/>
          </p:nvSpPr>
          <p:spPr bwMode="auto">
            <a:xfrm>
              <a:off x="2909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2" name="Line 223"/>
            <p:cNvSpPr>
              <a:spLocks noChangeShapeType="1"/>
            </p:cNvSpPr>
            <p:nvPr/>
          </p:nvSpPr>
          <p:spPr bwMode="auto">
            <a:xfrm>
              <a:off x="2922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3" name="Line 224"/>
            <p:cNvSpPr>
              <a:spLocks noChangeShapeType="1"/>
            </p:cNvSpPr>
            <p:nvPr/>
          </p:nvSpPr>
          <p:spPr bwMode="auto">
            <a:xfrm>
              <a:off x="2934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4" name="Line 225"/>
            <p:cNvSpPr>
              <a:spLocks noChangeShapeType="1"/>
            </p:cNvSpPr>
            <p:nvPr/>
          </p:nvSpPr>
          <p:spPr bwMode="auto">
            <a:xfrm>
              <a:off x="2947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5" name="Line 226"/>
            <p:cNvSpPr>
              <a:spLocks noChangeShapeType="1"/>
            </p:cNvSpPr>
            <p:nvPr/>
          </p:nvSpPr>
          <p:spPr bwMode="auto">
            <a:xfrm>
              <a:off x="2960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6" name="Line 227"/>
            <p:cNvSpPr>
              <a:spLocks noChangeShapeType="1"/>
            </p:cNvSpPr>
            <p:nvPr/>
          </p:nvSpPr>
          <p:spPr bwMode="auto">
            <a:xfrm>
              <a:off x="2973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7" name="Line 228"/>
            <p:cNvSpPr>
              <a:spLocks noChangeShapeType="1"/>
            </p:cNvSpPr>
            <p:nvPr/>
          </p:nvSpPr>
          <p:spPr bwMode="auto">
            <a:xfrm>
              <a:off x="2986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8" name="Line 229"/>
            <p:cNvSpPr>
              <a:spLocks noChangeShapeType="1"/>
            </p:cNvSpPr>
            <p:nvPr/>
          </p:nvSpPr>
          <p:spPr bwMode="auto">
            <a:xfrm>
              <a:off x="2999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9" name="Line 230"/>
            <p:cNvSpPr>
              <a:spLocks noChangeShapeType="1"/>
            </p:cNvSpPr>
            <p:nvPr/>
          </p:nvSpPr>
          <p:spPr bwMode="auto">
            <a:xfrm>
              <a:off x="3012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0" name="Line 231"/>
            <p:cNvSpPr>
              <a:spLocks noChangeShapeType="1"/>
            </p:cNvSpPr>
            <p:nvPr/>
          </p:nvSpPr>
          <p:spPr bwMode="auto">
            <a:xfrm>
              <a:off x="3025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1" name="Line 232"/>
            <p:cNvSpPr>
              <a:spLocks noChangeShapeType="1"/>
            </p:cNvSpPr>
            <p:nvPr/>
          </p:nvSpPr>
          <p:spPr bwMode="auto">
            <a:xfrm>
              <a:off x="3038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2" name="Line 233"/>
            <p:cNvSpPr>
              <a:spLocks noChangeShapeType="1"/>
            </p:cNvSpPr>
            <p:nvPr/>
          </p:nvSpPr>
          <p:spPr bwMode="auto">
            <a:xfrm>
              <a:off x="3051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3" name="Line 234"/>
            <p:cNvSpPr>
              <a:spLocks noChangeShapeType="1"/>
            </p:cNvSpPr>
            <p:nvPr/>
          </p:nvSpPr>
          <p:spPr bwMode="auto">
            <a:xfrm>
              <a:off x="3064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4" name="Line 235"/>
            <p:cNvSpPr>
              <a:spLocks noChangeShapeType="1"/>
            </p:cNvSpPr>
            <p:nvPr/>
          </p:nvSpPr>
          <p:spPr bwMode="auto">
            <a:xfrm>
              <a:off x="3077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5" name="Line 236"/>
            <p:cNvSpPr>
              <a:spLocks noChangeShapeType="1"/>
            </p:cNvSpPr>
            <p:nvPr/>
          </p:nvSpPr>
          <p:spPr bwMode="auto">
            <a:xfrm>
              <a:off x="3090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6" name="Line 237"/>
            <p:cNvSpPr>
              <a:spLocks noChangeShapeType="1"/>
            </p:cNvSpPr>
            <p:nvPr/>
          </p:nvSpPr>
          <p:spPr bwMode="auto">
            <a:xfrm>
              <a:off x="3103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7" name="Line 238"/>
            <p:cNvSpPr>
              <a:spLocks noChangeShapeType="1"/>
            </p:cNvSpPr>
            <p:nvPr/>
          </p:nvSpPr>
          <p:spPr bwMode="auto">
            <a:xfrm>
              <a:off x="3116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8" name="Line 239"/>
            <p:cNvSpPr>
              <a:spLocks noChangeShapeType="1"/>
            </p:cNvSpPr>
            <p:nvPr/>
          </p:nvSpPr>
          <p:spPr bwMode="auto">
            <a:xfrm>
              <a:off x="3129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9" name="Line 240"/>
            <p:cNvSpPr>
              <a:spLocks noChangeShapeType="1"/>
            </p:cNvSpPr>
            <p:nvPr/>
          </p:nvSpPr>
          <p:spPr bwMode="auto">
            <a:xfrm>
              <a:off x="3142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0" name="Line 241"/>
            <p:cNvSpPr>
              <a:spLocks noChangeShapeType="1"/>
            </p:cNvSpPr>
            <p:nvPr/>
          </p:nvSpPr>
          <p:spPr bwMode="auto">
            <a:xfrm>
              <a:off x="3155" y="1765"/>
              <a:ext cx="1" cy="1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5" name="Line 242"/>
          <p:cNvSpPr>
            <a:spLocks noChangeShapeType="1"/>
          </p:cNvSpPr>
          <p:nvPr/>
        </p:nvSpPr>
        <p:spPr bwMode="auto">
          <a:xfrm>
            <a:off x="502920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6" name="Line 243"/>
          <p:cNvSpPr>
            <a:spLocks noChangeShapeType="1"/>
          </p:cNvSpPr>
          <p:nvPr/>
        </p:nvSpPr>
        <p:spPr bwMode="auto">
          <a:xfrm>
            <a:off x="504983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Line 244"/>
          <p:cNvSpPr>
            <a:spLocks noChangeShapeType="1"/>
          </p:cNvSpPr>
          <p:nvPr/>
        </p:nvSpPr>
        <p:spPr bwMode="auto">
          <a:xfrm>
            <a:off x="507047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8" name="Line 245"/>
          <p:cNvSpPr>
            <a:spLocks noChangeShapeType="1"/>
          </p:cNvSpPr>
          <p:nvPr/>
        </p:nvSpPr>
        <p:spPr bwMode="auto">
          <a:xfrm>
            <a:off x="509111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Line 246"/>
          <p:cNvSpPr>
            <a:spLocks noChangeShapeType="1"/>
          </p:cNvSpPr>
          <p:nvPr/>
        </p:nvSpPr>
        <p:spPr bwMode="auto">
          <a:xfrm>
            <a:off x="511175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0" name="Line 247"/>
          <p:cNvSpPr>
            <a:spLocks noChangeShapeType="1"/>
          </p:cNvSpPr>
          <p:nvPr/>
        </p:nvSpPr>
        <p:spPr bwMode="auto">
          <a:xfrm>
            <a:off x="513238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1" name="Line 248"/>
          <p:cNvSpPr>
            <a:spLocks noChangeShapeType="1"/>
          </p:cNvSpPr>
          <p:nvPr/>
        </p:nvSpPr>
        <p:spPr bwMode="auto">
          <a:xfrm>
            <a:off x="515302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Line 249"/>
          <p:cNvSpPr>
            <a:spLocks noChangeShapeType="1"/>
          </p:cNvSpPr>
          <p:nvPr/>
        </p:nvSpPr>
        <p:spPr bwMode="auto">
          <a:xfrm>
            <a:off x="517366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3" name="Line 250"/>
          <p:cNvSpPr>
            <a:spLocks noChangeShapeType="1"/>
          </p:cNvSpPr>
          <p:nvPr/>
        </p:nvSpPr>
        <p:spPr bwMode="auto">
          <a:xfrm>
            <a:off x="519430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Line 251"/>
          <p:cNvSpPr>
            <a:spLocks noChangeShapeType="1"/>
          </p:cNvSpPr>
          <p:nvPr/>
        </p:nvSpPr>
        <p:spPr bwMode="auto">
          <a:xfrm>
            <a:off x="521493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5" name="Line 252"/>
          <p:cNvSpPr>
            <a:spLocks noChangeShapeType="1"/>
          </p:cNvSpPr>
          <p:nvPr/>
        </p:nvSpPr>
        <p:spPr bwMode="auto">
          <a:xfrm>
            <a:off x="523557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6" name="Line 253"/>
          <p:cNvSpPr>
            <a:spLocks noChangeShapeType="1"/>
          </p:cNvSpPr>
          <p:nvPr/>
        </p:nvSpPr>
        <p:spPr bwMode="auto">
          <a:xfrm>
            <a:off x="525621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7" name="Line 254"/>
          <p:cNvSpPr>
            <a:spLocks noChangeShapeType="1"/>
          </p:cNvSpPr>
          <p:nvPr/>
        </p:nvSpPr>
        <p:spPr bwMode="auto">
          <a:xfrm>
            <a:off x="527685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8" name="Line 255"/>
          <p:cNvSpPr>
            <a:spLocks noChangeShapeType="1"/>
          </p:cNvSpPr>
          <p:nvPr/>
        </p:nvSpPr>
        <p:spPr bwMode="auto">
          <a:xfrm>
            <a:off x="529748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9" name="Line 256"/>
          <p:cNvSpPr>
            <a:spLocks noChangeShapeType="1"/>
          </p:cNvSpPr>
          <p:nvPr/>
        </p:nvSpPr>
        <p:spPr bwMode="auto">
          <a:xfrm>
            <a:off x="531812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0" name="Line 257"/>
          <p:cNvSpPr>
            <a:spLocks noChangeShapeType="1"/>
          </p:cNvSpPr>
          <p:nvPr/>
        </p:nvSpPr>
        <p:spPr bwMode="auto">
          <a:xfrm>
            <a:off x="533876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1" name="Line 258"/>
          <p:cNvSpPr>
            <a:spLocks noChangeShapeType="1"/>
          </p:cNvSpPr>
          <p:nvPr/>
        </p:nvSpPr>
        <p:spPr bwMode="auto">
          <a:xfrm>
            <a:off x="535940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2" name="Line 259"/>
          <p:cNvSpPr>
            <a:spLocks noChangeShapeType="1"/>
          </p:cNvSpPr>
          <p:nvPr/>
        </p:nvSpPr>
        <p:spPr bwMode="auto">
          <a:xfrm>
            <a:off x="538003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3" name="Line 260"/>
          <p:cNvSpPr>
            <a:spLocks noChangeShapeType="1"/>
          </p:cNvSpPr>
          <p:nvPr/>
        </p:nvSpPr>
        <p:spPr bwMode="auto">
          <a:xfrm>
            <a:off x="540067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4" name="Line 261"/>
          <p:cNvSpPr>
            <a:spLocks noChangeShapeType="1"/>
          </p:cNvSpPr>
          <p:nvPr/>
        </p:nvSpPr>
        <p:spPr bwMode="auto">
          <a:xfrm>
            <a:off x="542131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5" name="Line 262"/>
          <p:cNvSpPr>
            <a:spLocks noChangeShapeType="1"/>
          </p:cNvSpPr>
          <p:nvPr/>
        </p:nvSpPr>
        <p:spPr bwMode="auto">
          <a:xfrm>
            <a:off x="544195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6" name="Line 263"/>
          <p:cNvSpPr>
            <a:spLocks noChangeShapeType="1"/>
          </p:cNvSpPr>
          <p:nvPr/>
        </p:nvSpPr>
        <p:spPr bwMode="auto">
          <a:xfrm>
            <a:off x="546258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7" name="Line 264"/>
          <p:cNvSpPr>
            <a:spLocks noChangeShapeType="1"/>
          </p:cNvSpPr>
          <p:nvPr/>
        </p:nvSpPr>
        <p:spPr bwMode="auto">
          <a:xfrm>
            <a:off x="548322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8" name="Line 265"/>
          <p:cNvSpPr>
            <a:spLocks noChangeShapeType="1"/>
          </p:cNvSpPr>
          <p:nvPr/>
        </p:nvSpPr>
        <p:spPr bwMode="auto">
          <a:xfrm>
            <a:off x="550386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9" name="Line 266"/>
          <p:cNvSpPr>
            <a:spLocks noChangeShapeType="1"/>
          </p:cNvSpPr>
          <p:nvPr/>
        </p:nvSpPr>
        <p:spPr bwMode="auto">
          <a:xfrm>
            <a:off x="552450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0" name="Line 267"/>
          <p:cNvSpPr>
            <a:spLocks noChangeShapeType="1"/>
          </p:cNvSpPr>
          <p:nvPr/>
        </p:nvSpPr>
        <p:spPr bwMode="auto">
          <a:xfrm>
            <a:off x="554513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1" name="Line 268"/>
          <p:cNvSpPr>
            <a:spLocks noChangeShapeType="1"/>
          </p:cNvSpPr>
          <p:nvPr/>
        </p:nvSpPr>
        <p:spPr bwMode="auto">
          <a:xfrm>
            <a:off x="556577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2" name="Line 269"/>
          <p:cNvSpPr>
            <a:spLocks noChangeShapeType="1"/>
          </p:cNvSpPr>
          <p:nvPr/>
        </p:nvSpPr>
        <p:spPr bwMode="auto">
          <a:xfrm>
            <a:off x="558641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3" name="Line 270"/>
          <p:cNvSpPr>
            <a:spLocks noChangeShapeType="1"/>
          </p:cNvSpPr>
          <p:nvPr/>
        </p:nvSpPr>
        <p:spPr bwMode="auto">
          <a:xfrm>
            <a:off x="560705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4" name="Line 271"/>
          <p:cNvSpPr>
            <a:spLocks noChangeShapeType="1"/>
          </p:cNvSpPr>
          <p:nvPr/>
        </p:nvSpPr>
        <p:spPr bwMode="auto">
          <a:xfrm>
            <a:off x="562768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5" name="Line 272"/>
          <p:cNvSpPr>
            <a:spLocks noChangeShapeType="1"/>
          </p:cNvSpPr>
          <p:nvPr/>
        </p:nvSpPr>
        <p:spPr bwMode="auto">
          <a:xfrm>
            <a:off x="564673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6" name="Line 273"/>
          <p:cNvSpPr>
            <a:spLocks noChangeShapeType="1"/>
          </p:cNvSpPr>
          <p:nvPr/>
        </p:nvSpPr>
        <p:spPr bwMode="auto">
          <a:xfrm>
            <a:off x="566737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7" name="Line 274"/>
          <p:cNvSpPr>
            <a:spLocks noChangeShapeType="1"/>
          </p:cNvSpPr>
          <p:nvPr/>
        </p:nvSpPr>
        <p:spPr bwMode="auto">
          <a:xfrm>
            <a:off x="568801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8" name="Line 275"/>
          <p:cNvSpPr>
            <a:spLocks noChangeShapeType="1"/>
          </p:cNvSpPr>
          <p:nvPr/>
        </p:nvSpPr>
        <p:spPr bwMode="auto">
          <a:xfrm>
            <a:off x="570865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9" name="Line 276"/>
          <p:cNvSpPr>
            <a:spLocks noChangeShapeType="1"/>
          </p:cNvSpPr>
          <p:nvPr/>
        </p:nvSpPr>
        <p:spPr bwMode="auto">
          <a:xfrm>
            <a:off x="572928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0" name="Line 277"/>
          <p:cNvSpPr>
            <a:spLocks noChangeShapeType="1"/>
          </p:cNvSpPr>
          <p:nvPr/>
        </p:nvSpPr>
        <p:spPr bwMode="auto">
          <a:xfrm>
            <a:off x="574992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1" name="Line 278"/>
          <p:cNvSpPr>
            <a:spLocks noChangeShapeType="1"/>
          </p:cNvSpPr>
          <p:nvPr/>
        </p:nvSpPr>
        <p:spPr bwMode="auto">
          <a:xfrm>
            <a:off x="577056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2" name="Line 279"/>
          <p:cNvSpPr>
            <a:spLocks noChangeShapeType="1"/>
          </p:cNvSpPr>
          <p:nvPr/>
        </p:nvSpPr>
        <p:spPr bwMode="auto">
          <a:xfrm>
            <a:off x="579120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3" name="Line 280"/>
          <p:cNvSpPr>
            <a:spLocks noChangeShapeType="1"/>
          </p:cNvSpPr>
          <p:nvPr/>
        </p:nvSpPr>
        <p:spPr bwMode="auto">
          <a:xfrm>
            <a:off x="581183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4" name="Line 281"/>
          <p:cNvSpPr>
            <a:spLocks noChangeShapeType="1"/>
          </p:cNvSpPr>
          <p:nvPr/>
        </p:nvSpPr>
        <p:spPr bwMode="auto">
          <a:xfrm>
            <a:off x="583247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5" name="Line 282"/>
          <p:cNvSpPr>
            <a:spLocks noChangeShapeType="1"/>
          </p:cNvSpPr>
          <p:nvPr/>
        </p:nvSpPr>
        <p:spPr bwMode="auto">
          <a:xfrm>
            <a:off x="585311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6" name="Line 283"/>
          <p:cNvSpPr>
            <a:spLocks noChangeShapeType="1"/>
          </p:cNvSpPr>
          <p:nvPr/>
        </p:nvSpPr>
        <p:spPr bwMode="auto">
          <a:xfrm>
            <a:off x="587375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7" name="Line 284"/>
          <p:cNvSpPr>
            <a:spLocks noChangeShapeType="1"/>
          </p:cNvSpPr>
          <p:nvPr/>
        </p:nvSpPr>
        <p:spPr bwMode="auto">
          <a:xfrm>
            <a:off x="589438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8" name="Line 285"/>
          <p:cNvSpPr>
            <a:spLocks noChangeShapeType="1"/>
          </p:cNvSpPr>
          <p:nvPr/>
        </p:nvSpPr>
        <p:spPr bwMode="auto">
          <a:xfrm>
            <a:off x="591502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9" name="Line 286"/>
          <p:cNvSpPr>
            <a:spLocks noChangeShapeType="1"/>
          </p:cNvSpPr>
          <p:nvPr/>
        </p:nvSpPr>
        <p:spPr bwMode="auto">
          <a:xfrm>
            <a:off x="593566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0" name="Line 287"/>
          <p:cNvSpPr>
            <a:spLocks noChangeShapeType="1"/>
          </p:cNvSpPr>
          <p:nvPr/>
        </p:nvSpPr>
        <p:spPr bwMode="auto">
          <a:xfrm>
            <a:off x="595630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1" name="Line 288"/>
          <p:cNvSpPr>
            <a:spLocks noChangeShapeType="1"/>
          </p:cNvSpPr>
          <p:nvPr/>
        </p:nvSpPr>
        <p:spPr bwMode="auto">
          <a:xfrm>
            <a:off x="597693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2" name="Line 289"/>
          <p:cNvSpPr>
            <a:spLocks noChangeShapeType="1"/>
          </p:cNvSpPr>
          <p:nvPr/>
        </p:nvSpPr>
        <p:spPr bwMode="auto">
          <a:xfrm>
            <a:off x="599757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3" name="Line 290"/>
          <p:cNvSpPr>
            <a:spLocks noChangeShapeType="1"/>
          </p:cNvSpPr>
          <p:nvPr/>
        </p:nvSpPr>
        <p:spPr bwMode="auto">
          <a:xfrm>
            <a:off x="601821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4" name="Line 291"/>
          <p:cNvSpPr>
            <a:spLocks noChangeShapeType="1"/>
          </p:cNvSpPr>
          <p:nvPr/>
        </p:nvSpPr>
        <p:spPr bwMode="auto">
          <a:xfrm>
            <a:off x="603885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5" name="Line 292"/>
          <p:cNvSpPr>
            <a:spLocks noChangeShapeType="1"/>
          </p:cNvSpPr>
          <p:nvPr/>
        </p:nvSpPr>
        <p:spPr bwMode="auto">
          <a:xfrm>
            <a:off x="605948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6" name="Line 293"/>
          <p:cNvSpPr>
            <a:spLocks noChangeShapeType="1"/>
          </p:cNvSpPr>
          <p:nvPr/>
        </p:nvSpPr>
        <p:spPr bwMode="auto">
          <a:xfrm>
            <a:off x="608012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7" name="Line 294"/>
          <p:cNvSpPr>
            <a:spLocks noChangeShapeType="1"/>
          </p:cNvSpPr>
          <p:nvPr/>
        </p:nvSpPr>
        <p:spPr bwMode="auto">
          <a:xfrm>
            <a:off x="610076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8" name="Line 295"/>
          <p:cNvSpPr>
            <a:spLocks noChangeShapeType="1"/>
          </p:cNvSpPr>
          <p:nvPr/>
        </p:nvSpPr>
        <p:spPr bwMode="auto">
          <a:xfrm>
            <a:off x="612140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9" name="Line 296"/>
          <p:cNvSpPr>
            <a:spLocks noChangeShapeType="1"/>
          </p:cNvSpPr>
          <p:nvPr/>
        </p:nvSpPr>
        <p:spPr bwMode="auto">
          <a:xfrm>
            <a:off x="614203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50" name="Line 297"/>
          <p:cNvSpPr>
            <a:spLocks noChangeShapeType="1"/>
          </p:cNvSpPr>
          <p:nvPr/>
        </p:nvSpPr>
        <p:spPr bwMode="auto">
          <a:xfrm>
            <a:off x="616267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51" name="Line 298"/>
          <p:cNvSpPr>
            <a:spLocks noChangeShapeType="1"/>
          </p:cNvSpPr>
          <p:nvPr/>
        </p:nvSpPr>
        <p:spPr bwMode="auto">
          <a:xfrm>
            <a:off x="618331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52" name="Line 299"/>
          <p:cNvSpPr>
            <a:spLocks noChangeShapeType="1"/>
          </p:cNvSpPr>
          <p:nvPr/>
        </p:nvSpPr>
        <p:spPr bwMode="auto">
          <a:xfrm>
            <a:off x="620395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53" name="Line 300"/>
          <p:cNvSpPr>
            <a:spLocks noChangeShapeType="1"/>
          </p:cNvSpPr>
          <p:nvPr/>
        </p:nvSpPr>
        <p:spPr bwMode="auto">
          <a:xfrm>
            <a:off x="622458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54" name="Line 301"/>
          <p:cNvSpPr>
            <a:spLocks noChangeShapeType="1"/>
          </p:cNvSpPr>
          <p:nvPr/>
        </p:nvSpPr>
        <p:spPr bwMode="auto">
          <a:xfrm>
            <a:off x="624522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55" name="Line 302"/>
          <p:cNvSpPr>
            <a:spLocks noChangeShapeType="1"/>
          </p:cNvSpPr>
          <p:nvPr/>
        </p:nvSpPr>
        <p:spPr bwMode="auto">
          <a:xfrm>
            <a:off x="626586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56" name="Line 303"/>
          <p:cNvSpPr>
            <a:spLocks noChangeShapeType="1"/>
          </p:cNvSpPr>
          <p:nvPr/>
        </p:nvSpPr>
        <p:spPr bwMode="auto">
          <a:xfrm>
            <a:off x="628650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57" name="Line 304"/>
          <p:cNvSpPr>
            <a:spLocks noChangeShapeType="1"/>
          </p:cNvSpPr>
          <p:nvPr/>
        </p:nvSpPr>
        <p:spPr bwMode="auto">
          <a:xfrm>
            <a:off x="630713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58" name="Line 305"/>
          <p:cNvSpPr>
            <a:spLocks noChangeShapeType="1"/>
          </p:cNvSpPr>
          <p:nvPr/>
        </p:nvSpPr>
        <p:spPr bwMode="auto">
          <a:xfrm>
            <a:off x="632777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59" name="Line 306"/>
          <p:cNvSpPr>
            <a:spLocks noChangeShapeType="1"/>
          </p:cNvSpPr>
          <p:nvPr/>
        </p:nvSpPr>
        <p:spPr bwMode="auto">
          <a:xfrm>
            <a:off x="634841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0" name="Line 307"/>
          <p:cNvSpPr>
            <a:spLocks noChangeShapeType="1"/>
          </p:cNvSpPr>
          <p:nvPr/>
        </p:nvSpPr>
        <p:spPr bwMode="auto">
          <a:xfrm>
            <a:off x="636905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1" name="Line 308"/>
          <p:cNvSpPr>
            <a:spLocks noChangeShapeType="1"/>
          </p:cNvSpPr>
          <p:nvPr/>
        </p:nvSpPr>
        <p:spPr bwMode="auto">
          <a:xfrm>
            <a:off x="638968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2" name="Line 309"/>
          <p:cNvSpPr>
            <a:spLocks noChangeShapeType="1"/>
          </p:cNvSpPr>
          <p:nvPr/>
        </p:nvSpPr>
        <p:spPr bwMode="auto">
          <a:xfrm>
            <a:off x="641032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3" name="Line 310"/>
          <p:cNvSpPr>
            <a:spLocks noChangeShapeType="1"/>
          </p:cNvSpPr>
          <p:nvPr/>
        </p:nvSpPr>
        <p:spPr bwMode="auto">
          <a:xfrm>
            <a:off x="643096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4" name="Line 311"/>
          <p:cNvSpPr>
            <a:spLocks noChangeShapeType="1"/>
          </p:cNvSpPr>
          <p:nvPr/>
        </p:nvSpPr>
        <p:spPr bwMode="auto">
          <a:xfrm>
            <a:off x="645160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5" name="Line 312"/>
          <p:cNvSpPr>
            <a:spLocks noChangeShapeType="1"/>
          </p:cNvSpPr>
          <p:nvPr/>
        </p:nvSpPr>
        <p:spPr bwMode="auto">
          <a:xfrm>
            <a:off x="647223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6" name="Line 313"/>
          <p:cNvSpPr>
            <a:spLocks noChangeShapeType="1"/>
          </p:cNvSpPr>
          <p:nvPr/>
        </p:nvSpPr>
        <p:spPr bwMode="auto">
          <a:xfrm>
            <a:off x="649287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7" name="Line 314"/>
          <p:cNvSpPr>
            <a:spLocks noChangeShapeType="1"/>
          </p:cNvSpPr>
          <p:nvPr/>
        </p:nvSpPr>
        <p:spPr bwMode="auto">
          <a:xfrm>
            <a:off x="651351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8" name="Line 315"/>
          <p:cNvSpPr>
            <a:spLocks noChangeShapeType="1"/>
          </p:cNvSpPr>
          <p:nvPr/>
        </p:nvSpPr>
        <p:spPr bwMode="auto">
          <a:xfrm>
            <a:off x="653415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9" name="Line 316"/>
          <p:cNvSpPr>
            <a:spLocks noChangeShapeType="1"/>
          </p:cNvSpPr>
          <p:nvPr/>
        </p:nvSpPr>
        <p:spPr bwMode="auto">
          <a:xfrm>
            <a:off x="655478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0" name="Line 317"/>
          <p:cNvSpPr>
            <a:spLocks noChangeShapeType="1"/>
          </p:cNvSpPr>
          <p:nvPr/>
        </p:nvSpPr>
        <p:spPr bwMode="auto">
          <a:xfrm>
            <a:off x="657542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1" name="Line 318"/>
          <p:cNvSpPr>
            <a:spLocks noChangeShapeType="1"/>
          </p:cNvSpPr>
          <p:nvPr/>
        </p:nvSpPr>
        <p:spPr bwMode="auto">
          <a:xfrm>
            <a:off x="659606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2" name="Line 319"/>
          <p:cNvSpPr>
            <a:spLocks noChangeShapeType="1"/>
          </p:cNvSpPr>
          <p:nvPr/>
        </p:nvSpPr>
        <p:spPr bwMode="auto">
          <a:xfrm>
            <a:off x="661670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3" name="Line 320"/>
          <p:cNvSpPr>
            <a:spLocks noChangeShapeType="1"/>
          </p:cNvSpPr>
          <p:nvPr/>
        </p:nvSpPr>
        <p:spPr bwMode="auto">
          <a:xfrm>
            <a:off x="663575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4" name="Line 321"/>
          <p:cNvSpPr>
            <a:spLocks noChangeShapeType="1"/>
          </p:cNvSpPr>
          <p:nvPr/>
        </p:nvSpPr>
        <p:spPr bwMode="auto">
          <a:xfrm>
            <a:off x="665638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5" name="Line 322"/>
          <p:cNvSpPr>
            <a:spLocks noChangeShapeType="1"/>
          </p:cNvSpPr>
          <p:nvPr/>
        </p:nvSpPr>
        <p:spPr bwMode="auto">
          <a:xfrm>
            <a:off x="667702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6" name="Line 323"/>
          <p:cNvSpPr>
            <a:spLocks noChangeShapeType="1"/>
          </p:cNvSpPr>
          <p:nvPr/>
        </p:nvSpPr>
        <p:spPr bwMode="auto">
          <a:xfrm>
            <a:off x="669766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7" name="Line 324"/>
          <p:cNvSpPr>
            <a:spLocks noChangeShapeType="1"/>
          </p:cNvSpPr>
          <p:nvPr/>
        </p:nvSpPr>
        <p:spPr bwMode="auto">
          <a:xfrm>
            <a:off x="671830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8" name="Line 325"/>
          <p:cNvSpPr>
            <a:spLocks noChangeShapeType="1"/>
          </p:cNvSpPr>
          <p:nvPr/>
        </p:nvSpPr>
        <p:spPr bwMode="auto">
          <a:xfrm>
            <a:off x="673893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9" name="Line 326"/>
          <p:cNvSpPr>
            <a:spLocks noChangeShapeType="1"/>
          </p:cNvSpPr>
          <p:nvPr/>
        </p:nvSpPr>
        <p:spPr bwMode="auto">
          <a:xfrm>
            <a:off x="675957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0" name="Line 327"/>
          <p:cNvSpPr>
            <a:spLocks noChangeShapeType="1"/>
          </p:cNvSpPr>
          <p:nvPr/>
        </p:nvSpPr>
        <p:spPr bwMode="auto">
          <a:xfrm>
            <a:off x="678021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1" name="Line 328"/>
          <p:cNvSpPr>
            <a:spLocks noChangeShapeType="1"/>
          </p:cNvSpPr>
          <p:nvPr/>
        </p:nvSpPr>
        <p:spPr bwMode="auto">
          <a:xfrm>
            <a:off x="680085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2" name="Line 329"/>
          <p:cNvSpPr>
            <a:spLocks noChangeShapeType="1"/>
          </p:cNvSpPr>
          <p:nvPr/>
        </p:nvSpPr>
        <p:spPr bwMode="auto">
          <a:xfrm>
            <a:off x="682148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3" name="Line 330"/>
          <p:cNvSpPr>
            <a:spLocks noChangeShapeType="1"/>
          </p:cNvSpPr>
          <p:nvPr/>
        </p:nvSpPr>
        <p:spPr bwMode="auto">
          <a:xfrm>
            <a:off x="684212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4" name="Line 331"/>
          <p:cNvSpPr>
            <a:spLocks noChangeShapeType="1"/>
          </p:cNvSpPr>
          <p:nvPr/>
        </p:nvSpPr>
        <p:spPr bwMode="auto">
          <a:xfrm>
            <a:off x="686276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5" name="Line 332"/>
          <p:cNvSpPr>
            <a:spLocks noChangeShapeType="1"/>
          </p:cNvSpPr>
          <p:nvPr/>
        </p:nvSpPr>
        <p:spPr bwMode="auto">
          <a:xfrm>
            <a:off x="688340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6" name="Line 333"/>
          <p:cNvSpPr>
            <a:spLocks noChangeShapeType="1"/>
          </p:cNvSpPr>
          <p:nvPr/>
        </p:nvSpPr>
        <p:spPr bwMode="auto">
          <a:xfrm>
            <a:off x="690403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7" name="Line 334"/>
          <p:cNvSpPr>
            <a:spLocks noChangeShapeType="1"/>
          </p:cNvSpPr>
          <p:nvPr/>
        </p:nvSpPr>
        <p:spPr bwMode="auto">
          <a:xfrm>
            <a:off x="692467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8" name="Line 335"/>
          <p:cNvSpPr>
            <a:spLocks noChangeShapeType="1"/>
          </p:cNvSpPr>
          <p:nvPr/>
        </p:nvSpPr>
        <p:spPr bwMode="auto">
          <a:xfrm>
            <a:off x="694531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9" name="Line 336"/>
          <p:cNvSpPr>
            <a:spLocks noChangeShapeType="1"/>
          </p:cNvSpPr>
          <p:nvPr/>
        </p:nvSpPr>
        <p:spPr bwMode="auto">
          <a:xfrm>
            <a:off x="696595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90" name="Line 337"/>
          <p:cNvSpPr>
            <a:spLocks noChangeShapeType="1"/>
          </p:cNvSpPr>
          <p:nvPr/>
        </p:nvSpPr>
        <p:spPr bwMode="auto">
          <a:xfrm>
            <a:off x="698658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91" name="Line 338"/>
          <p:cNvSpPr>
            <a:spLocks noChangeShapeType="1"/>
          </p:cNvSpPr>
          <p:nvPr/>
        </p:nvSpPr>
        <p:spPr bwMode="auto">
          <a:xfrm>
            <a:off x="700722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92" name="Line 339"/>
          <p:cNvSpPr>
            <a:spLocks noChangeShapeType="1"/>
          </p:cNvSpPr>
          <p:nvPr/>
        </p:nvSpPr>
        <p:spPr bwMode="auto">
          <a:xfrm>
            <a:off x="702786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93" name="Line 340"/>
          <p:cNvSpPr>
            <a:spLocks noChangeShapeType="1"/>
          </p:cNvSpPr>
          <p:nvPr/>
        </p:nvSpPr>
        <p:spPr bwMode="auto">
          <a:xfrm>
            <a:off x="704850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94" name="Line 341"/>
          <p:cNvSpPr>
            <a:spLocks noChangeShapeType="1"/>
          </p:cNvSpPr>
          <p:nvPr/>
        </p:nvSpPr>
        <p:spPr bwMode="auto">
          <a:xfrm>
            <a:off x="706913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95" name="Line 342"/>
          <p:cNvSpPr>
            <a:spLocks noChangeShapeType="1"/>
          </p:cNvSpPr>
          <p:nvPr/>
        </p:nvSpPr>
        <p:spPr bwMode="auto">
          <a:xfrm>
            <a:off x="708977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96" name="Line 343"/>
          <p:cNvSpPr>
            <a:spLocks noChangeShapeType="1"/>
          </p:cNvSpPr>
          <p:nvPr/>
        </p:nvSpPr>
        <p:spPr bwMode="auto">
          <a:xfrm>
            <a:off x="711041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97" name="Line 344"/>
          <p:cNvSpPr>
            <a:spLocks noChangeShapeType="1"/>
          </p:cNvSpPr>
          <p:nvPr/>
        </p:nvSpPr>
        <p:spPr bwMode="auto">
          <a:xfrm>
            <a:off x="713105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98" name="Line 345"/>
          <p:cNvSpPr>
            <a:spLocks noChangeShapeType="1"/>
          </p:cNvSpPr>
          <p:nvPr/>
        </p:nvSpPr>
        <p:spPr bwMode="auto">
          <a:xfrm>
            <a:off x="715168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99" name="Line 346"/>
          <p:cNvSpPr>
            <a:spLocks noChangeShapeType="1"/>
          </p:cNvSpPr>
          <p:nvPr/>
        </p:nvSpPr>
        <p:spPr bwMode="auto">
          <a:xfrm>
            <a:off x="717232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00" name="Line 347"/>
          <p:cNvSpPr>
            <a:spLocks noChangeShapeType="1"/>
          </p:cNvSpPr>
          <p:nvPr/>
        </p:nvSpPr>
        <p:spPr bwMode="auto">
          <a:xfrm>
            <a:off x="719296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01" name="Line 348"/>
          <p:cNvSpPr>
            <a:spLocks noChangeShapeType="1"/>
          </p:cNvSpPr>
          <p:nvPr/>
        </p:nvSpPr>
        <p:spPr bwMode="auto">
          <a:xfrm>
            <a:off x="721360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02" name="Line 349"/>
          <p:cNvSpPr>
            <a:spLocks noChangeShapeType="1"/>
          </p:cNvSpPr>
          <p:nvPr/>
        </p:nvSpPr>
        <p:spPr bwMode="auto">
          <a:xfrm>
            <a:off x="723423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03" name="Line 350"/>
          <p:cNvSpPr>
            <a:spLocks noChangeShapeType="1"/>
          </p:cNvSpPr>
          <p:nvPr/>
        </p:nvSpPr>
        <p:spPr bwMode="auto">
          <a:xfrm>
            <a:off x="725487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04" name="Line 351"/>
          <p:cNvSpPr>
            <a:spLocks noChangeShapeType="1"/>
          </p:cNvSpPr>
          <p:nvPr/>
        </p:nvSpPr>
        <p:spPr bwMode="auto">
          <a:xfrm>
            <a:off x="727551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05" name="Line 352"/>
          <p:cNvSpPr>
            <a:spLocks noChangeShapeType="1"/>
          </p:cNvSpPr>
          <p:nvPr/>
        </p:nvSpPr>
        <p:spPr bwMode="auto">
          <a:xfrm>
            <a:off x="729615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06" name="Line 353"/>
          <p:cNvSpPr>
            <a:spLocks noChangeShapeType="1"/>
          </p:cNvSpPr>
          <p:nvPr/>
        </p:nvSpPr>
        <p:spPr bwMode="auto">
          <a:xfrm>
            <a:off x="731678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07" name="Line 354"/>
          <p:cNvSpPr>
            <a:spLocks noChangeShapeType="1"/>
          </p:cNvSpPr>
          <p:nvPr/>
        </p:nvSpPr>
        <p:spPr bwMode="auto">
          <a:xfrm>
            <a:off x="733742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08" name="Line 355"/>
          <p:cNvSpPr>
            <a:spLocks noChangeShapeType="1"/>
          </p:cNvSpPr>
          <p:nvPr/>
        </p:nvSpPr>
        <p:spPr bwMode="auto">
          <a:xfrm>
            <a:off x="735806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09" name="Line 356"/>
          <p:cNvSpPr>
            <a:spLocks noChangeShapeType="1"/>
          </p:cNvSpPr>
          <p:nvPr/>
        </p:nvSpPr>
        <p:spPr bwMode="auto">
          <a:xfrm>
            <a:off x="737870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10" name="Line 357"/>
          <p:cNvSpPr>
            <a:spLocks noChangeShapeType="1"/>
          </p:cNvSpPr>
          <p:nvPr/>
        </p:nvSpPr>
        <p:spPr bwMode="auto">
          <a:xfrm>
            <a:off x="739933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11" name="Line 358"/>
          <p:cNvSpPr>
            <a:spLocks noChangeShapeType="1"/>
          </p:cNvSpPr>
          <p:nvPr/>
        </p:nvSpPr>
        <p:spPr bwMode="auto">
          <a:xfrm>
            <a:off x="741997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12" name="Line 359"/>
          <p:cNvSpPr>
            <a:spLocks noChangeShapeType="1"/>
          </p:cNvSpPr>
          <p:nvPr/>
        </p:nvSpPr>
        <p:spPr bwMode="auto">
          <a:xfrm>
            <a:off x="744061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13" name="Line 360"/>
          <p:cNvSpPr>
            <a:spLocks noChangeShapeType="1"/>
          </p:cNvSpPr>
          <p:nvPr/>
        </p:nvSpPr>
        <p:spPr bwMode="auto">
          <a:xfrm>
            <a:off x="746125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14" name="Line 361"/>
          <p:cNvSpPr>
            <a:spLocks noChangeShapeType="1"/>
          </p:cNvSpPr>
          <p:nvPr/>
        </p:nvSpPr>
        <p:spPr bwMode="auto">
          <a:xfrm>
            <a:off x="748188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15" name="Line 362"/>
          <p:cNvSpPr>
            <a:spLocks noChangeShapeType="1"/>
          </p:cNvSpPr>
          <p:nvPr/>
        </p:nvSpPr>
        <p:spPr bwMode="auto">
          <a:xfrm>
            <a:off x="750252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16" name="Line 363"/>
          <p:cNvSpPr>
            <a:spLocks noChangeShapeType="1"/>
          </p:cNvSpPr>
          <p:nvPr/>
        </p:nvSpPr>
        <p:spPr bwMode="auto">
          <a:xfrm>
            <a:off x="752316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17" name="Line 364"/>
          <p:cNvSpPr>
            <a:spLocks noChangeShapeType="1"/>
          </p:cNvSpPr>
          <p:nvPr/>
        </p:nvSpPr>
        <p:spPr bwMode="auto">
          <a:xfrm>
            <a:off x="754380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18" name="Line 365"/>
          <p:cNvSpPr>
            <a:spLocks noChangeShapeType="1"/>
          </p:cNvSpPr>
          <p:nvPr/>
        </p:nvSpPr>
        <p:spPr bwMode="auto">
          <a:xfrm>
            <a:off x="756443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19" name="Line 366"/>
          <p:cNvSpPr>
            <a:spLocks noChangeShapeType="1"/>
          </p:cNvSpPr>
          <p:nvPr/>
        </p:nvSpPr>
        <p:spPr bwMode="auto">
          <a:xfrm>
            <a:off x="758507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20" name="Line 367"/>
          <p:cNvSpPr>
            <a:spLocks noChangeShapeType="1"/>
          </p:cNvSpPr>
          <p:nvPr/>
        </p:nvSpPr>
        <p:spPr bwMode="auto">
          <a:xfrm>
            <a:off x="760571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21" name="Line 368"/>
          <p:cNvSpPr>
            <a:spLocks noChangeShapeType="1"/>
          </p:cNvSpPr>
          <p:nvPr/>
        </p:nvSpPr>
        <p:spPr bwMode="auto">
          <a:xfrm>
            <a:off x="762476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22" name="Line 369"/>
          <p:cNvSpPr>
            <a:spLocks noChangeShapeType="1"/>
          </p:cNvSpPr>
          <p:nvPr/>
        </p:nvSpPr>
        <p:spPr bwMode="auto">
          <a:xfrm>
            <a:off x="764540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23" name="Line 370"/>
          <p:cNvSpPr>
            <a:spLocks noChangeShapeType="1"/>
          </p:cNvSpPr>
          <p:nvPr/>
        </p:nvSpPr>
        <p:spPr bwMode="auto">
          <a:xfrm>
            <a:off x="766603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24" name="Line 371"/>
          <p:cNvSpPr>
            <a:spLocks noChangeShapeType="1"/>
          </p:cNvSpPr>
          <p:nvPr/>
        </p:nvSpPr>
        <p:spPr bwMode="auto">
          <a:xfrm>
            <a:off x="7686675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25" name="Line 372"/>
          <p:cNvSpPr>
            <a:spLocks noChangeShapeType="1"/>
          </p:cNvSpPr>
          <p:nvPr/>
        </p:nvSpPr>
        <p:spPr bwMode="auto">
          <a:xfrm>
            <a:off x="7707313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26" name="Line 373"/>
          <p:cNvSpPr>
            <a:spLocks noChangeShapeType="1"/>
          </p:cNvSpPr>
          <p:nvPr/>
        </p:nvSpPr>
        <p:spPr bwMode="auto">
          <a:xfrm>
            <a:off x="7727950" y="2801938"/>
            <a:ext cx="1588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27" name="Line 374"/>
          <p:cNvSpPr>
            <a:spLocks noChangeShapeType="1"/>
          </p:cNvSpPr>
          <p:nvPr/>
        </p:nvSpPr>
        <p:spPr bwMode="auto">
          <a:xfrm>
            <a:off x="7748588" y="2801938"/>
            <a:ext cx="1587" cy="15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28" name="Line 375"/>
          <p:cNvSpPr>
            <a:spLocks noChangeShapeType="1"/>
          </p:cNvSpPr>
          <p:nvPr/>
        </p:nvSpPr>
        <p:spPr bwMode="auto">
          <a:xfrm>
            <a:off x="3505200" y="2801938"/>
            <a:ext cx="9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29" name="Line 376"/>
          <p:cNvSpPr>
            <a:spLocks noChangeShapeType="1"/>
          </p:cNvSpPr>
          <p:nvPr/>
        </p:nvSpPr>
        <p:spPr bwMode="auto">
          <a:xfrm flipV="1">
            <a:off x="2660650" y="3017838"/>
            <a:ext cx="1588" cy="11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30" name="Text Box 377"/>
          <p:cNvSpPr txBox="1">
            <a:spLocks noChangeArrowheads="1"/>
          </p:cNvSpPr>
          <p:nvPr/>
        </p:nvSpPr>
        <p:spPr bwMode="auto">
          <a:xfrm>
            <a:off x="969963" y="4889500"/>
            <a:ext cx="3070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chemeClr val="tx1"/>
                </a:solidFill>
              </a:rPr>
              <a:t>[Adapted from Figure 6.3, </a:t>
            </a:r>
            <a:r>
              <a:rPr lang="en-US" sz="1000">
                <a:solidFill>
                  <a:schemeClr val="tx1"/>
                </a:solidFill>
                <a:latin typeface="Times New Roman" charset="0"/>
                <a:cs typeface="Times New Roman" charset="0"/>
              </a:rPr>
              <a:t>©</a:t>
            </a:r>
            <a:r>
              <a:rPr lang="en-US" sz="1000">
                <a:solidFill>
                  <a:schemeClr val="tx1"/>
                </a:solidFill>
                <a:cs typeface="Times New Roman" charset="0"/>
              </a:rPr>
              <a:t>IPCC 2007: WG1-AR4]</a:t>
            </a:r>
          </a:p>
        </p:txBody>
      </p:sp>
      <p:sp>
        <p:nvSpPr>
          <p:cNvPr id="375" name="Rectangle 374"/>
          <p:cNvSpPr/>
          <p:nvPr/>
        </p:nvSpPr>
        <p:spPr>
          <a:xfrm>
            <a:off x="-34924" y="0"/>
            <a:ext cx="9178924" cy="6611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Atmospheric CO</a:t>
            </a:r>
            <a:r>
              <a:rPr lang="en-US" sz="3600" baseline="-25000" dirty="0" smtClean="0">
                <a:solidFill>
                  <a:schemeClr val="bg1"/>
                </a:solidFill>
              </a:rPr>
              <a:t>2</a:t>
            </a:r>
            <a:r>
              <a:rPr lang="en-US" sz="3600" dirty="0" smtClean="0">
                <a:solidFill>
                  <a:schemeClr val="bg1"/>
                </a:solidFill>
              </a:rPr>
              <a:t> now exceeds 400 ppm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5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6" grpId="0"/>
      <p:bldP spid="4792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43000"/>
          </a:xfrm>
          <a:solidFill>
            <a:schemeClr val="bg1">
              <a:alpha val="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 What does the Future hold?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Warming to date 0.85 °C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2934" y="6252638"/>
            <a:ext cx="257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IPCC AR5,  Technical Summary </a:t>
            </a:r>
            <a:r>
              <a:rPr lang="en-US" sz="1000" dirty="0"/>
              <a:t>, http://www.climatechange2013.org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66" y="1879235"/>
            <a:ext cx="7217833" cy="4136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1940" y="223643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3.2-5.4 °C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51940" y="4954237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0.9-2.3 </a:t>
            </a:r>
            <a:r>
              <a:rPr lang="en-US" dirty="0">
                <a:solidFill>
                  <a:srgbClr val="0000FF"/>
                </a:solidFill>
              </a:rPr>
              <a:t>°C</a:t>
            </a:r>
          </a:p>
        </p:txBody>
      </p:sp>
      <p:sp>
        <p:nvSpPr>
          <p:cNvPr id="8" name="Rectangle 7"/>
          <p:cNvSpPr/>
          <p:nvPr/>
        </p:nvSpPr>
        <p:spPr>
          <a:xfrm>
            <a:off x="7351940" y="3448771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2.0-3.7 </a:t>
            </a:r>
            <a:r>
              <a:rPr lang="en-US" dirty="0">
                <a:solidFill>
                  <a:srgbClr val="FF6600"/>
                </a:solidFill>
              </a:rPr>
              <a:t>°C</a:t>
            </a:r>
          </a:p>
        </p:txBody>
      </p:sp>
      <p:sp>
        <p:nvSpPr>
          <p:cNvPr id="9" name="Rectangle 8"/>
          <p:cNvSpPr/>
          <p:nvPr/>
        </p:nvSpPr>
        <p:spPr>
          <a:xfrm>
            <a:off x="7351940" y="4276904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1.7-3.2 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°C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What does the Future Hold?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Warming to 2013: 0.85°C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78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6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427162"/>
          </a:xfrm>
          <a:solidFill>
            <a:schemeClr val="bg1">
              <a:alpha val="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chemeClr val="bg1"/>
                </a:solidFill>
              </a:rPr>
              <a:t>Sea Level Rise</a:t>
            </a:r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8" name="Picture 7" descr="IMG_102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7"/>
          <a:stretch/>
        </p:blipFill>
        <p:spPr bwMode="auto">
          <a:xfrm>
            <a:off x="3560610" y="1600200"/>
            <a:ext cx="5669700" cy="411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-1" b="1905"/>
          <a:stretch/>
        </p:blipFill>
        <p:spPr bwMode="auto">
          <a:xfrm>
            <a:off x="3560610" y="4430881"/>
            <a:ext cx="5669700" cy="24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1017090_586121661659_488658531_n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3"/>
          <a:stretch/>
        </p:blipFill>
        <p:spPr>
          <a:xfrm>
            <a:off x="-1" y="1600200"/>
            <a:ext cx="4082930" cy="5294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447" y="1726048"/>
            <a:ext cx="6601587" cy="4403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3873" y="6371824"/>
            <a:ext cx="5061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IPCC AR5 WG 1, The Physical Science Basis,  Summary for Policy </a:t>
            </a:r>
            <a:r>
              <a:rPr lang="en-US" sz="1400" dirty="0">
                <a:solidFill>
                  <a:srgbClr val="FFFFFF"/>
                </a:solidFill>
              </a:rPr>
              <a:t>Makers </a:t>
            </a:r>
            <a:r>
              <a:rPr lang="en-US" sz="1400" dirty="0" smtClean="0">
                <a:solidFill>
                  <a:srgbClr val="FFFFFF"/>
                </a:solidFill>
              </a:rPr>
              <a:t>, http</a:t>
            </a:r>
            <a:r>
              <a:rPr lang="en-US" sz="1400" dirty="0">
                <a:solidFill>
                  <a:srgbClr val="FFFFFF"/>
                </a:solidFill>
              </a:rPr>
              <a:t>://www.climatechange2013.org</a:t>
            </a:r>
          </a:p>
        </p:txBody>
      </p:sp>
    </p:spTree>
    <p:extLst>
      <p:ext uri="{BB962C8B-B14F-4D97-AF65-F5344CB8AC3E}">
        <p14:creationId xmlns:p14="http://schemas.microsoft.com/office/powerpoint/2010/main" val="227386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505" y="291096"/>
            <a:ext cx="1702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/>
                <a:cs typeface="Arial"/>
              </a:rPr>
              <a:t>Figure SPM.10, </a:t>
            </a:r>
          </a:p>
          <a:p>
            <a:pPr algn="ctr"/>
            <a:r>
              <a:rPr lang="en-US" sz="1200" b="1" dirty="0" smtClean="0">
                <a:latin typeface="Arial"/>
                <a:cs typeface="Arial"/>
              </a:rPr>
              <a:t>A reader’s guide</a:t>
            </a:r>
          </a:p>
          <a:p>
            <a:pPr algn="ctr"/>
            <a:endParaRPr lang="en-US" sz="1200" b="1" dirty="0">
              <a:latin typeface="Arial"/>
              <a:cs typeface="Arial"/>
            </a:endParaRPr>
          </a:p>
          <a:p>
            <a:pPr algn="ctr"/>
            <a:r>
              <a:rPr lang="en-US" sz="1200" b="1" dirty="0" smtClean="0">
                <a:latin typeface="Arial"/>
                <a:cs typeface="Arial"/>
              </a:rPr>
              <a:t>From climate change risks to GHG </a:t>
            </a:r>
            <a:r>
              <a:rPr lang="en-US" sz="1200" b="1" dirty="0" err="1" smtClean="0">
                <a:latin typeface="Arial"/>
                <a:cs typeface="Arial"/>
              </a:rPr>
              <a:t>emissionse</a:t>
            </a:r>
            <a:endParaRPr lang="en-US" sz="1200" b="1" dirty="0"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947" y="291096"/>
            <a:ext cx="5886203" cy="558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18941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505" y="291096"/>
            <a:ext cx="1702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/>
                <a:cs typeface="Arial"/>
              </a:rPr>
              <a:t>Figure SPM.10, </a:t>
            </a:r>
          </a:p>
          <a:p>
            <a:pPr algn="ctr"/>
            <a:r>
              <a:rPr lang="en-US" sz="1200" b="1" dirty="0" smtClean="0">
                <a:latin typeface="Arial"/>
                <a:cs typeface="Arial"/>
              </a:rPr>
              <a:t>A reader’s guide</a:t>
            </a:r>
          </a:p>
          <a:p>
            <a:pPr algn="ctr"/>
            <a:endParaRPr lang="en-US" sz="1200" b="1" dirty="0">
              <a:latin typeface="Arial"/>
              <a:cs typeface="Arial"/>
            </a:endParaRPr>
          </a:p>
          <a:p>
            <a:pPr algn="ctr"/>
            <a:r>
              <a:rPr lang="en-US" sz="1200" b="1" dirty="0" smtClean="0">
                <a:latin typeface="Arial"/>
                <a:cs typeface="Arial"/>
              </a:rPr>
              <a:t>From climate change risks to GHG </a:t>
            </a:r>
            <a:r>
              <a:rPr lang="en-US" sz="1200" b="1" dirty="0" err="1" smtClean="0">
                <a:latin typeface="Arial"/>
                <a:cs typeface="Arial"/>
              </a:rPr>
              <a:t>emissionse</a:t>
            </a:r>
            <a:endParaRPr lang="en-US" sz="1200" b="1" dirty="0"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947" y="291096"/>
            <a:ext cx="5886203" cy="558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6187" y="2159336"/>
            <a:ext cx="3385135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endParaRPr lang="en-US" dirty="0" smtClean="0">
              <a:latin typeface="Chalkboard"/>
              <a:cs typeface="Chalkboard"/>
            </a:endParaRPr>
          </a:p>
          <a:p>
            <a:pPr algn="ctr"/>
            <a:r>
              <a:rPr lang="en-US" dirty="0" smtClean="0">
                <a:latin typeface="Chalkboard"/>
                <a:cs typeface="Chalkboard"/>
              </a:rPr>
              <a:t>Emissions remaining:</a:t>
            </a:r>
          </a:p>
          <a:p>
            <a:pPr algn="ctr"/>
            <a:endParaRPr lang="en-US" dirty="0" smtClean="0">
              <a:latin typeface="Chalkboard"/>
              <a:cs typeface="Chalkboard"/>
            </a:endParaRPr>
          </a:p>
          <a:p>
            <a:pPr algn="ctr"/>
            <a:r>
              <a:rPr lang="en-US" dirty="0" smtClean="0">
                <a:latin typeface="Chalkboard"/>
                <a:cs typeface="Chalkboard"/>
              </a:rPr>
              <a:t>1.5 °C:  </a:t>
            </a:r>
            <a:r>
              <a:rPr lang="en-US" dirty="0" smtClean="0">
                <a:latin typeface="Chalkboard"/>
                <a:cs typeface="Chalkboard"/>
              </a:rPr>
              <a:t>27</a:t>
            </a:r>
            <a:r>
              <a:rPr lang="en-US" dirty="0" smtClean="0">
                <a:latin typeface="Chalkboard"/>
                <a:cs typeface="Chalkboard"/>
              </a:rPr>
              <a:t>5 </a:t>
            </a:r>
            <a:r>
              <a:rPr lang="en-US" dirty="0" err="1" smtClean="0">
                <a:latin typeface="Chalkboard"/>
                <a:cs typeface="Chalkboard"/>
              </a:rPr>
              <a:t>Gt</a:t>
            </a:r>
            <a:r>
              <a:rPr lang="en-US" dirty="0" smtClean="0">
                <a:latin typeface="Chalkboard"/>
                <a:cs typeface="Chalkboard"/>
              </a:rPr>
              <a:t> Carbon dioxide</a:t>
            </a:r>
          </a:p>
          <a:p>
            <a:pPr algn="ctr"/>
            <a:r>
              <a:rPr lang="en-US" dirty="0" smtClean="0">
                <a:latin typeface="Chalkboard"/>
                <a:cs typeface="Chalkboard"/>
              </a:rPr>
              <a:t>2 °C: 1000 </a:t>
            </a:r>
            <a:r>
              <a:rPr lang="en-US" dirty="0" err="1" smtClean="0">
                <a:latin typeface="Chalkboard"/>
                <a:cs typeface="Chalkboard"/>
              </a:rPr>
              <a:t>Gt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>
                <a:latin typeface="Chalkboard"/>
                <a:cs typeface="Chalkboard"/>
              </a:rPr>
              <a:t>Carbon dioxide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807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er Point Design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30"/>
          <a:stretch/>
        </p:blipFill>
        <p:spPr>
          <a:xfrm>
            <a:off x="0" y="-29881"/>
            <a:ext cx="9144000" cy="6183031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66725" y="234421"/>
            <a:ext cx="6059486" cy="9011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r>
              <a:rPr lang="en-GB" sz="4400" dirty="0" smtClean="0">
                <a:solidFill>
                  <a:srgbClr val="FFFFFF"/>
                </a:solidFill>
                <a:latin typeface="Calibri"/>
                <a:ea typeface="ＭＳ Ｐゴシック" charset="0"/>
                <a:cs typeface="Calibri"/>
              </a:rPr>
              <a:t>What are the Solutions?</a:t>
            </a:r>
            <a:endParaRPr lang="en-GB" sz="4400" dirty="0">
              <a:solidFill>
                <a:srgbClr val="FFFFFF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12724" y="1446575"/>
            <a:ext cx="8695344" cy="4873163"/>
          </a:xfrm>
        </p:spPr>
        <p:txBody>
          <a:bodyPr>
            <a:normAutofit fontScale="55000" lnSpcReduction="20000"/>
          </a:bodyPr>
          <a:lstStyle/>
          <a:p>
            <a:endParaRPr lang="en-US" sz="4400" dirty="0" smtClean="0">
              <a:latin typeface="+mj-lt"/>
            </a:endParaRPr>
          </a:p>
          <a:p>
            <a:r>
              <a:rPr lang="en-US" sz="4400" dirty="0" smtClean="0">
                <a:latin typeface="+mj-lt"/>
              </a:rPr>
              <a:t>• Mitigation-shift to renewable energy to reduce </a:t>
            </a:r>
            <a:r>
              <a:rPr lang="en-US" sz="4400" dirty="0" smtClean="0">
                <a:latin typeface="+mj-lt"/>
              </a:rPr>
              <a:t>emissions.  </a:t>
            </a:r>
          </a:p>
          <a:p>
            <a:r>
              <a:rPr lang="en-US" sz="4400" dirty="0" smtClean="0">
                <a:latin typeface="+mj-lt"/>
              </a:rPr>
              <a:t>Sustainable Transport MUST be included.</a:t>
            </a:r>
            <a:endParaRPr lang="en-US" sz="4400" dirty="0" smtClean="0">
              <a:latin typeface="+mj-lt"/>
            </a:endParaRPr>
          </a:p>
          <a:p>
            <a:endParaRPr lang="en-US" sz="4400" dirty="0" smtClean="0">
              <a:latin typeface="+mj-lt"/>
            </a:endParaRPr>
          </a:p>
          <a:p>
            <a:r>
              <a:rPr lang="en-US" sz="4400" dirty="0" smtClean="0">
                <a:latin typeface="+mj-lt"/>
              </a:rPr>
              <a:t>•Pacific Leadership-building a better tomorrow</a:t>
            </a:r>
          </a:p>
          <a:p>
            <a:endParaRPr lang="en-US" sz="4400" dirty="0" smtClean="0">
              <a:latin typeface="+mj-lt"/>
            </a:endParaRPr>
          </a:p>
          <a:p>
            <a:r>
              <a:rPr lang="en-US" sz="4400" dirty="0" smtClean="0">
                <a:latin typeface="+mj-lt"/>
              </a:rPr>
              <a:t>• Adaptation- building climate change and disaster resilience today</a:t>
            </a:r>
          </a:p>
          <a:p>
            <a:endParaRPr lang="en-US" sz="4400" dirty="0" smtClean="0">
              <a:latin typeface="+mj-lt"/>
            </a:endParaRPr>
          </a:p>
          <a:p>
            <a:r>
              <a:rPr lang="en-US" sz="4400" dirty="0" smtClean="0">
                <a:latin typeface="+mj-lt"/>
              </a:rPr>
              <a:t>• Innovation-finding new solutions</a:t>
            </a:r>
          </a:p>
          <a:p>
            <a:endParaRPr lang="en-US" sz="4400" dirty="0" smtClean="0">
              <a:latin typeface="+mj-lt"/>
            </a:endParaRPr>
          </a:p>
          <a:p>
            <a:endParaRPr lang="en-US" sz="4400" dirty="0">
              <a:latin typeface="+mj-lt"/>
            </a:endParaRPr>
          </a:p>
          <a:p>
            <a:r>
              <a:rPr lang="en-US" sz="4400" dirty="0" smtClean="0"/>
              <a:t>Requires </a:t>
            </a:r>
            <a:r>
              <a:rPr lang="en-US" sz="4400" dirty="0"/>
              <a:t>u</a:t>
            </a:r>
            <a:r>
              <a:rPr lang="en-US" sz="4400" dirty="0" smtClean="0"/>
              <a:t>nprecedented COLLABORATION from communities to governments and world leaders</a:t>
            </a:r>
            <a:endParaRPr lang="en-US" sz="44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99994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3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66403</TotalTime>
  <Words>636</Words>
  <Application>Microsoft Macintosh PowerPoint</Application>
  <PresentationFormat>On-screen Show (4:3)</PresentationFormat>
  <Paragraphs>95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Fossil fuel and Cement Emissions of CO2</vt:lpstr>
      <vt:lpstr>IPCC AR5 Physical Science Basis approved 27 September, 2013 Stockholm, Sweden</vt:lpstr>
      <vt:lpstr>PowerPoint Presentation</vt:lpstr>
      <vt:lpstr> What does the Future hold? Warming to date 0.85 °C</vt:lpstr>
      <vt:lpstr>Sea Level Rise</vt:lpstr>
      <vt:lpstr>PowerPoint Presentation</vt:lpstr>
      <vt:lpstr>PowerPoint Presentation</vt:lpstr>
      <vt:lpstr>What are the Solutions?</vt:lpstr>
      <vt:lpstr>MITIGATION </vt:lpstr>
      <vt:lpstr>PowerPoint Presentation</vt:lpstr>
    </vt:vector>
  </TitlesOfParts>
  <Company>NCAR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Holland</dc:creator>
  <cp:lastModifiedBy>Beth Holland</cp:lastModifiedBy>
  <cp:revision>475</cp:revision>
  <dcterms:created xsi:type="dcterms:W3CDTF">2012-11-28T05:17:13Z</dcterms:created>
  <dcterms:modified xsi:type="dcterms:W3CDTF">2015-03-14T00:05:44Z</dcterms:modified>
</cp:coreProperties>
</file>