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6" r:id="rId2"/>
    <p:sldId id="273" r:id="rId3"/>
    <p:sldId id="274" r:id="rId4"/>
    <p:sldId id="275" r:id="rId5"/>
    <p:sldId id="277" r:id="rId6"/>
    <p:sldId id="283" r:id="rId7"/>
    <p:sldId id="284" r:id="rId8"/>
    <p:sldId id="286" r:id="rId9"/>
    <p:sldId id="287" r:id="rId10"/>
    <p:sldId id="285" r:id="rId11"/>
    <p:sldId id="288" r:id="rId12"/>
    <p:sldId id="289" r:id="rId13"/>
    <p:sldId id="290" r:id="rId14"/>
    <p:sldId id="280" r:id="rId15"/>
    <p:sldId id="278" r:id="rId16"/>
    <p:sldId id="279" r:id="rId17"/>
    <p:sldId id="291" r:id="rId18"/>
    <p:sldId id="295" r:id="rId19"/>
    <p:sldId id="281" r:id="rId20"/>
    <p:sldId id="294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A0"/>
    <a:srgbClr val="33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648BB-204E-40BF-8F52-64CAB2791F79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70B20-4CA9-47D3-B5BA-9FEB6FC66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25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project approved July</a:t>
            </a:r>
            <a:r>
              <a:rPr lang="en-US" baseline="0" dirty="0" smtClean="0"/>
              <a:t> 2010</a:t>
            </a:r>
          </a:p>
          <a:p>
            <a:r>
              <a:rPr lang="en-US" baseline="0" dirty="0" smtClean="0"/>
              <a:t>Construction of new building, after original one destroyed by cyclone, approved Feb and April 2014, completed in August 2014.</a:t>
            </a:r>
          </a:p>
          <a:p>
            <a:r>
              <a:rPr lang="en-US" baseline="0" dirty="0" smtClean="0"/>
              <a:t>$40,000 grant + $7500 admin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E58-5963-4AC1-9F3E-A571661F1CC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E89-69BE-41AC-8009-F223752E7537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46E8-14D7-48C5-84C2-E16143304D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E89-69BE-41AC-8009-F223752E7537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46E8-14D7-48C5-84C2-E16143304D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E89-69BE-41AC-8009-F223752E7537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46E8-14D7-48C5-84C2-E16143304D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E89-69BE-41AC-8009-F223752E7537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46E8-14D7-48C5-84C2-E16143304D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E89-69BE-41AC-8009-F223752E7537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46E8-14D7-48C5-84C2-E16143304D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E89-69BE-41AC-8009-F223752E7537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46E8-14D7-48C5-84C2-E16143304D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E89-69BE-41AC-8009-F223752E7537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46E8-14D7-48C5-84C2-E16143304D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E89-69BE-41AC-8009-F223752E7537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46E8-14D7-48C5-84C2-E16143304D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E89-69BE-41AC-8009-F223752E7537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46E8-14D7-48C5-84C2-E16143304D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E89-69BE-41AC-8009-F223752E7537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46E8-14D7-48C5-84C2-E16143304D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E89-69BE-41AC-8009-F223752E7537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46E8-14D7-48C5-84C2-E16143304D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4FE89-69BE-41AC-8009-F223752E7537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546E8-14D7-48C5-84C2-E16143304D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microellis@gmail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pic>
        <p:nvPicPr>
          <p:cNvPr id="4" name="Picture 2" descr="C:\Users\mary\Box Sync\Seacology Shared\Graphics &amp; Photos\Logo and Other Graphics\Logos\Blue background\Logo_BlueBack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1209675"/>
            <a:ext cx="7048500" cy="4438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Yap</a:t>
            </a:r>
            <a:endParaRPr lang="en-US" sz="3200" b="1" dirty="0" smtClean="0">
              <a:solidFill>
                <a:srgbClr val="009EA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1816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Repair stone trail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Establish 75-acre </a:t>
            </a:r>
            <a:r>
              <a:rPr lang="en-US" dirty="0" err="1" smtClean="0"/>
              <a:t>Dalipebinaw</a:t>
            </a:r>
            <a:r>
              <a:rPr lang="en-US" dirty="0" smtClean="0"/>
              <a:t> forest reserve</a:t>
            </a:r>
          </a:p>
          <a:p>
            <a:endParaRPr lang="en-US" dirty="0"/>
          </a:p>
        </p:txBody>
      </p:sp>
      <p:pic>
        <p:nvPicPr>
          <p:cNvPr id="9" name="Picture 3" descr="C:\Users\mary\Box Sync\Seacology Shared\Graphics &amp; Photos\PROJECT Photos\Federated States of Micronesia\Yap\Tamilyog Stone Path\jpg images\workers on p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5181600" cy="3886200"/>
          </a:xfrm>
          <a:prstGeom prst="rect">
            <a:avLst/>
          </a:prstGeom>
          <a:noFill/>
        </p:spPr>
      </p:pic>
      <p:pic>
        <p:nvPicPr>
          <p:cNvPr id="8" name="Picture 2" descr="C:\Users\mary\Box Sync\Seacology Shared\Graphics &amp; Photos\PROJECT Photos\Federated States of Micronesia\Yap\Tamilyog Stone Path\jpg images\sig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21216" b="21216"/>
          <a:stretch>
            <a:fillRect/>
          </a:stretch>
        </p:blipFill>
        <p:spPr bwMode="auto">
          <a:xfrm>
            <a:off x="4419600" y="1524000"/>
            <a:ext cx="4613887" cy="2743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9EA0"/>
                </a:solidFill>
                <a:latin typeface="Myriad Pro" pitchFamily="34" charset="0"/>
              </a:rPr>
              <a:t>Awak</a:t>
            </a:r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, Pohnpei</a:t>
            </a:r>
            <a:endParaRPr lang="en-US" sz="3200" b="1" dirty="0" smtClean="0">
              <a:solidFill>
                <a:srgbClr val="009EA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98306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Build youth development and education center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Set aside 308-acre permanent forest reserve</a:t>
            </a:r>
            <a:endParaRPr lang="en-US" dirty="0"/>
          </a:p>
        </p:txBody>
      </p:sp>
      <p:pic>
        <p:nvPicPr>
          <p:cNvPr id="10" name="Picture 2" descr="C:\Users\mary\Box Sync\Seacology Shared\Graphics &amp; Photos\PROJECT Photos\Federated States of Micronesia\Pohnpei\Awak Feb 2014\May 2015 update\Awak youth project billboard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6061" b="4040"/>
          <a:stretch>
            <a:fillRect/>
          </a:stretch>
        </p:blipFill>
        <p:spPr bwMode="auto">
          <a:xfrm>
            <a:off x="381000" y="754537"/>
            <a:ext cx="7772400" cy="5240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9EA0"/>
                </a:solidFill>
                <a:latin typeface="Myriad Pro" pitchFamily="34" charset="0"/>
              </a:rPr>
              <a:t>Qokaaw</a:t>
            </a:r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 and </a:t>
            </a:r>
            <a:r>
              <a:rPr lang="en-US" sz="3200" dirty="0" err="1" smtClean="0">
                <a:solidFill>
                  <a:srgbClr val="009EA0"/>
                </a:solidFill>
                <a:latin typeface="Myriad Pro" pitchFamily="34" charset="0"/>
              </a:rPr>
              <a:t>Kadaay</a:t>
            </a:r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, Yap: 2010</a:t>
            </a:r>
            <a:endParaRPr lang="en-US" sz="3200" b="1" dirty="0" smtClean="0">
              <a:solidFill>
                <a:srgbClr val="009EA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8674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Build surveillance platform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Establish 46-acre permanent mangrove sanctuary</a:t>
            </a:r>
          </a:p>
          <a:p>
            <a:endParaRPr lang="en-US" dirty="0"/>
          </a:p>
        </p:txBody>
      </p:sp>
      <p:pic>
        <p:nvPicPr>
          <p:cNvPr id="8" name="Picture 3" descr="C:\Users\mary\Box Sync\Seacology Shared\Graphics &amp; Photos\PROJECT Photos\Federated States of Micronesia\Yap\Qokaaw and Kadaay Mangrove\report from YapCAP 11 11\Surveillance platform (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000"/>
          <a:stretch>
            <a:fillRect/>
          </a:stretch>
        </p:blipFill>
        <p:spPr bwMode="auto">
          <a:xfrm>
            <a:off x="381000" y="736283"/>
            <a:ext cx="7924800" cy="50520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9EA0"/>
                </a:solidFill>
                <a:latin typeface="Myriad Pro" pitchFamily="34" charset="0"/>
              </a:rPr>
              <a:t>Qokaaw</a:t>
            </a:r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 and </a:t>
            </a:r>
            <a:r>
              <a:rPr lang="en-US" sz="3200" dirty="0" err="1" smtClean="0">
                <a:solidFill>
                  <a:srgbClr val="009EA0"/>
                </a:solidFill>
                <a:latin typeface="Myriad Pro" pitchFamily="34" charset="0"/>
              </a:rPr>
              <a:t>Kadaay</a:t>
            </a:r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, Yap: 2015</a:t>
            </a:r>
            <a:endParaRPr lang="en-US" sz="3200" b="1" dirty="0" smtClean="0">
              <a:solidFill>
                <a:srgbClr val="009EA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181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Small grant for repairs and maintenance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600201"/>
            <a:ext cx="81534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59" y="1828800"/>
            <a:ext cx="41732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28801"/>
            <a:ext cx="4138212" cy="309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</p:txBody>
      </p:sp>
      <p:pic>
        <p:nvPicPr>
          <p:cNvPr id="6" name="Picture 2" descr="C:\Users\mary\Box Sync\Seacology Shared\Graphics &amp; Photos\PROJECT Photos\Marshall Islands\Namdrik June 2012\update 4 14\Namdrik 1.jpg"/>
          <p:cNvPicPr>
            <a:picLocks noChangeAspect="1" noChangeArrowheads="1"/>
          </p:cNvPicPr>
          <p:nvPr/>
        </p:nvPicPr>
        <p:blipFill>
          <a:blip r:embed="rId3" cstate="print"/>
          <a:srcRect t="10800" b="7200"/>
          <a:stretch>
            <a:fillRect/>
          </a:stretch>
        </p:blipFill>
        <p:spPr bwMode="auto">
          <a:xfrm>
            <a:off x="380999" y="685800"/>
            <a:ext cx="8212617" cy="50507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152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Namdrik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 Atoll, Marshall Islands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8306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Build education and surveillance center, buy pearl farming equipment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Protect 35-hectare marine area for 10 years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 lvl="2"/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Users\mary\Box Sync\Seacology Shared\Graphics &amp; Photos\PROJECT Photos\Palau\Ngardmau Taki Waterfall Trail\Final report photos August 2011\Localmaterials2.JPG"/>
          <p:cNvPicPr>
            <a:picLocks noChangeAspect="1" noChangeArrowheads="1"/>
          </p:cNvPicPr>
          <p:nvPr/>
        </p:nvPicPr>
        <p:blipFill>
          <a:blip r:embed="rId3" cstate="print"/>
          <a:srcRect t="6061" b="6061"/>
          <a:stretch>
            <a:fillRect/>
          </a:stretch>
        </p:blipFill>
        <p:spPr bwMode="auto">
          <a:xfrm>
            <a:off x="380999" y="609600"/>
            <a:ext cx="8208779" cy="541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10102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Palau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9830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Conserve 1,500-acre </a:t>
            </a:r>
            <a:r>
              <a:rPr lang="en-US" dirty="0" err="1" smtClean="0"/>
              <a:t>Taki</a:t>
            </a:r>
            <a:r>
              <a:rPr lang="en-US" dirty="0" smtClean="0"/>
              <a:t> Conservation Area permanently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Build boardwalk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5122" name="Picture 2" descr="Z:\Graphics &amp; Photos\PROJECT Photos\Tanzania\Kwale June 2013\Jan 2015 update Dishon Murage\Signboard at the Kwale water cistern_2.JPG"/>
          <p:cNvPicPr>
            <a:picLocks noChangeAspect="1" noChangeArrowheads="1"/>
          </p:cNvPicPr>
          <p:nvPr/>
        </p:nvPicPr>
        <p:blipFill>
          <a:blip r:embed="rId3" cstate="print"/>
          <a:srcRect t="10000" b="1250"/>
          <a:stretch>
            <a:fillRect/>
          </a:stretch>
        </p:blipFill>
        <p:spPr bwMode="auto">
          <a:xfrm>
            <a:off x="381000" y="661841"/>
            <a:ext cx="8077201" cy="53083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Tanzania</a:t>
            </a:r>
            <a:endParaRPr lang="en-US" sz="3200" b="1" dirty="0" smtClean="0">
              <a:solidFill>
                <a:srgbClr val="009EA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9830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Construct water cistern, support community awareness program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Protect endangered turtles and 300-hectare mangrove forest for 10 years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Tanzania</a:t>
            </a:r>
            <a:endParaRPr lang="en-US" sz="3200" b="1" dirty="0" smtClean="0">
              <a:solidFill>
                <a:srgbClr val="009EA0"/>
              </a:solidFill>
              <a:latin typeface="Myriad Pro" pitchFamily="34" charset="0"/>
            </a:endParaRPr>
          </a:p>
        </p:txBody>
      </p:sp>
      <p:pic>
        <p:nvPicPr>
          <p:cNvPr id="6" name="Picture 5" descr="Kwale community members mangrove replantatio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701078"/>
            <a:ext cx="7992928" cy="579518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Fiji</a:t>
            </a:r>
            <a:endParaRPr lang="en-US" sz="3200" b="1" dirty="0" smtClean="0">
              <a:solidFill>
                <a:srgbClr val="009EA0"/>
              </a:solidFill>
              <a:latin typeface="Myriad Pro" pitchFamily="34" charset="0"/>
            </a:endParaRPr>
          </a:p>
        </p:txBody>
      </p:sp>
      <p:pic>
        <p:nvPicPr>
          <p:cNvPr id="7" name="Picture 2" descr="Z:\Graphics &amp; Photos\Expeditions\Fiji 2014\Mary Randolph\10563046_10152468525442911_389455237650192088_n.jpg"/>
          <p:cNvPicPr>
            <a:picLocks noChangeAspect="1" noChangeArrowheads="1"/>
          </p:cNvPicPr>
          <p:nvPr/>
        </p:nvPicPr>
        <p:blipFill>
          <a:blip r:embed="rId3" cstate="print"/>
          <a:srcRect l="10000" t="2667" r="13000" b="17333"/>
          <a:stretch>
            <a:fillRect/>
          </a:stretch>
        </p:blipFill>
        <p:spPr bwMode="auto">
          <a:xfrm>
            <a:off x="1066800" y="674183"/>
            <a:ext cx="6477000" cy="53464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6019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Construct a kindergarten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Protect a 600-acre marine area for 20 years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Myriad Pro" pitchFamily="34" charset="0"/>
              </a:rPr>
              <a:t>on of 1800 hectares (4448 acres) of threatened southwestern dry spiny forest for 20 years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08"/>
          <a:stretch>
            <a:fillRect/>
          </a:stretch>
        </p:blipFill>
        <p:spPr>
          <a:xfrm>
            <a:off x="381000" y="739901"/>
            <a:ext cx="8234413" cy="5224187"/>
          </a:xfrm>
          <a:prstGeom prst="rect">
            <a:avLst/>
          </a:prstGeom>
          <a:ln w="381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smtClean="0"/>
              <a:t>Construct </a:t>
            </a:r>
            <a:r>
              <a:rPr lang="en-US" dirty="0" err="1" smtClean="0"/>
              <a:t>ecotourist</a:t>
            </a:r>
            <a:r>
              <a:rPr lang="en-US" dirty="0" smtClean="0"/>
              <a:t> welcome centers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Protect  4,448 acres of threatened forest for 20 years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52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Madagascar</a:t>
            </a:r>
            <a:endParaRPr lang="en-US" sz="3200" b="1" dirty="0" smtClean="0">
              <a:solidFill>
                <a:srgbClr val="009EA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9EA0"/>
                </a:solidFill>
                <a:latin typeface="Myriad Pro" pitchFamily="34" charset="0"/>
              </a:rPr>
              <a:t>Seacology Projects Around the World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87452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255 </a:t>
            </a:r>
            <a:r>
              <a:rPr lang="en-US" dirty="0" smtClean="0"/>
              <a:t>projects on </a:t>
            </a:r>
            <a:r>
              <a:rPr lang="en-US" b="1" dirty="0" smtClean="0"/>
              <a:t>152</a:t>
            </a:r>
            <a:r>
              <a:rPr lang="en-US" dirty="0" smtClean="0"/>
              <a:t> islands in </a:t>
            </a:r>
            <a:r>
              <a:rPr lang="en-US" b="1" dirty="0" smtClean="0"/>
              <a:t>54</a:t>
            </a:r>
            <a:r>
              <a:rPr lang="en-US" dirty="0" smtClean="0"/>
              <a:t> countries, </a:t>
            </a:r>
            <a:br>
              <a:rPr lang="en-US" dirty="0" smtClean="0"/>
            </a:br>
            <a:r>
              <a:rPr lang="en-US" dirty="0" smtClean="0"/>
              <a:t>preserving </a:t>
            </a:r>
            <a:r>
              <a:rPr lang="en-US" b="1" dirty="0" smtClean="0"/>
              <a:t>more than 1.4 million</a:t>
            </a:r>
            <a:r>
              <a:rPr lang="en-US" dirty="0" smtClean="0"/>
              <a:t> acres of terrestrial and marine habitat</a:t>
            </a:r>
            <a:endParaRPr lang="en-US" dirty="0"/>
          </a:p>
        </p:txBody>
      </p:sp>
      <p:pic>
        <p:nvPicPr>
          <p:cNvPr id="12" name="Picture 11" descr="SeacologyMap-May2014.png"/>
          <p:cNvPicPr>
            <a:picLocks noChangeAspect="1"/>
          </p:cNvPicPr>
          <p:nvPr/>
        </p:nvPicPr>
        <p:blipFill>
          <a:blip r:embed="rId3" cstate="print"/>
          <a:srcRect b="8233"/>
          <a:stretch>
            <a:fillRect/>
          </a:stretch>
        </p:blipFill>
        <p:spPr>
          <a:xfrm>
            <a:off x="1454233" y="2923353"/>
            <a:ext cx="6629400" cy="37060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5122" name="Picture 2" descr="Z:\Graphics &amp; Photos\Expeditions\Tonga 2014\Sione Masima.JPG"/>
          <p:cNvPicPr>
            <a:picLocks noChangeAspect="1" noChangeArrowheads="1"/>
          </p:cNvPicPr>
          <p:nvPr/>
        </p:nvPicPr>
        <p:blipFill>
          <a:blip r:embed="rId3" cstate="print"/>
          <a:srcRect l="2206" b="11765"/>
          <a:stretch>
            <a:fillRect/>
          </a:stretch>
        </p:blipFill>
        <p:spPr bwMode="auto">
          <a:xfrm>
            <a:off x="381000" y="762001"/>
            <a:ext cx="8229600" cy="54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Tonga</a:t>
            </a:r>
            <a:endParaRPr lang="en-US" sz="3200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26006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Replace Seacology-funded community hall destroyed by cyclone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1025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Philippines</a:t>
            </a:r>
            <a:endParaRPr lang="en-US" sz="3200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0592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Construct guardhouses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Establish 1,317-acre marine protected area for 25 years</a:t>
            </a:r>
            <a:endParaRPr lang="en-US" dirty="0"/>
          </a:p>
        </p:txBody>
      </p:sp>
      <p:pic>
        <p:nvPicPr>
          <p:cNvPr id="6" name="Picture 2" descr="Z:\Graphics &amp; Photos\Expeditions\KP Trips\Philippines Indonesia 2014\Philippines &amp; Bali Oct 2014 Mary's Photos\DSC03242.JPG"/>
          <p:cNvPicPr>
            <a:picLocks noChangeAspect="1" noChangeArrowheads="1"/>
          </p:cNvPicPr>
          <p:nvPr/>
        </p:nvPicPr>
        <p:blipFill>
          <a:blip r:embed="rId3" cstate="print"/>
          <a:srcRect t="2667" b="1333"/>
          <a:stretch>
            <a:fillRect/>
          </a:stretch>
        </p:blipFill>
        <p:spPr bwMode="auto">
          <a:xfrm>
            <a:off x="381000" y="634339"/>
            <a:ext cx="7696200" cy="54616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community which has recently implemented a protected area or is planning to implement a protected area.</a:t>
            </a:r>
          </a:p>
          <a:p>
            <a:r>
              <a:rPr lang="en-US" dirty="0" smtClean="0"/>
              <a:t>Local environmental NGO’s can apply on behalf of communities and assist them with project implementation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5591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Protected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Protected areas can be marine or </a:t>
            </a:r>
            <a:r>
              <a:rPr lang="en-US" dirty="0" smtClean="0"/>
              <a:t>terrestrial or a mix of both.  Mangrove is classified as terrestrial.</a:t>
            </a:r>
            <a:endParaRPr lang="en-US" dirty="0"/>
          </a:p>
          <a:p>
            <a:r>
              <a:rPr lang="en-US" dirty="0"/>
              <a:t>Protection should be for a minimum of 10 </a:t>
            </a:r>
            <a:r>
              <a:rPr lang="en-US" dirty="0" smtClean="0"/>
              <a:t>years up to perpetuity </a:t>
            </a:r>
            <a:r>
              <a:rPr lang="en-US" smtClean="0"/>
              <a:t>(forever)</a:t>
            </a:r>
            <a:endParaRPr lang="en-US" dirty="0" smtClean="0"/>
          </a:p>
          <a:p>
            <a:r>
              <a:rPr lang="en-US" dirty="0" smtClean="0"/>
              <a:t>Size of the protected area is not too important but it should be significant to the community and also the environment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16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Email Simon Ellis at </a:t>
            </a:r>
            <a:r>
              <a:rPr lang="en-US" dirty="0" smtClean="0">
                <a:hlinkClick r:id="rId2"/>
              </a:rPr>
              <a:t>microellis@gmail.com</a:t>
            </a:r>
            <a:r>
              <a:rPr lang="en-US" dirty="0" smtClean="0"/>
              <a:t> to begin discussions</a:t>
            </a:r>
          </a:p>
          <a:p>
            <a:r>
              <a:rPr lang="en-US" dirty="0" smtClean="0"/>
              <a:t>Submit a 1-2 page concept containing the following</a:t>
            </a:r>
          </a:p>
          <a:p>
            <a:pPr lvl="1"/>
            <a:r>
              <a:rPr lang="en-US" dirty="0"/>
              <a:t>State or island</a:t>
            </a:r>
          </a:p>
          <a:p>
            <a:pPr lvl="1"/>
            <a:r>
              <a:rPr lang="en-US" dirty="0"/>
              <a:t>Name of applicant (CBO, NGO, local government etc.)</a:t>
            </a:r>
          </a:p>
          <a:p>
            <a:pPr lvl="1"/>
            <a:r>
              <a:rPr lang="en-US" dirty="0"/>
              <a:t>Type of protected area (marine or terrestrial)</a:t>
            </a:r>
          </a:p>
          <a:p>
            <a:pPr lvl="1"/>
            <a:r>
              <a:rPr lang="en-US" dirty="0"/>
              <a:t>Size of protected area (acres or hectares)</a:t>
            </a:r>
          </a:p>
          <a:p>
            <a:pPr lvl="1"/>
            <a:r>
              <a:rPr lang="en-US" dirty="0"/>
              <a:t>Number of years of protection (minimum 10 years)</a:t>
            </a:r>
          </a:p>
          <a:p>
            <a:pPr lvl="1"/>
            <a:r>
              <a:rPr lang="en-US" dirty="0"/>
              <a:t>Type of reciprocal project requested by the community</a:t>
            </a:r>
          </a:p>
          <a:p>
            <a:pPr lvl="1"/>
            <a:r>
              <a:rPr lang="en-US" dirty="0"/>
              <a:t>Basic budget (3-4 lines including main cost items)</a:t>
            </a:r>
          </a:p>
          <a:p>
            <a:pPr lvl="1"/>
            <a:r>
              <a:rPr lang="en-US" dirty="0" smtClean="0"/>
              <a:t>Map if possible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48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approval of the concept a full proposal is developed with </a:t>
            </a:r>
            <a:r>
              <a:rPr lang="en-US" dirty="0" err="1" smtClean="0"/>
              <a:t>Seacology</a:t>
            </a:r>
            <a:r>
              <a:rPr lang="en-US" dirty="0" smtClean="0"/>
              <a:t> staff</a:t>
            </a:r>
          </a:p>
          <a:p>
            <a:r>
              <a:rPr lang="en-US" dirty="0" smtClean="0"/>
              <a:t>The project is then voted on by the </a:t>
            </a:r>
            <a:r>
              <a:rPr lang="en-US" dirty="0" err="1" smtClean="0"/>
              <a:t>Seacology</a:t>
            </a:r>
            <a:r>
              <a:rPr lang="en-US" dirty="0" smtClean="0"/>
              <a:t> board during semi-annual meetings</a:t>
            </a:r>
          </a:p>
          <a:p>
            <a:r>
              <a:rPr lang="en-US" dirty="0" smtClean="0"/>
              <a:t>Following approval a Conservation Agreement is signed by key community members</a:t>
            </a:r>
          </a:p>
          <a:p>
            <a:r>
              <a:rPr lang="en-US" dirty="0" smtClean="0"/>
              <a:t>A grant agreement is signed and funds are transmitted by wire transfer to begin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03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Seacology</a:t>
            </a:r>
            <a:r>
              <a:rPr lang="en-US" dirty="0" smtClean="0"/>
              <a:t> can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about any structure that the community wants with the exception of religious buildings.  This could be ecotourism buildings, meeting house, dispensary, guard house</a:t>
            </a:r>
          </a:p>
          <a:p>
            <a:r>
              <a:rPr lang="en-US" dirty="0" smtClean="0"/>
              <a:t>Signage, walkways, alternative livelihoods, water piping/tanks, certain durable equipment such as surveillance or farming equipment, kayaks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77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Seacology</a:t>
            </a:r>
            <a:r>
              <a:rPr lang="en-US" dirty="0" smtClean="0"/>
              <a:t> CANNOT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ANYTHING THAT</a:t>
            </a:r>
            <a:r>
              <a:rPr lang="fr-FR" b="1" dirty="0" smtClean="0"/>
              <a:t>’</a:t>
            </a:r>
            <a:r>
              <a:rPr lang="en-US" b="1" dirty="0" smtClean="0"/>
              <a:t>S FUN!!</a:t>
            </a:r>
          </a:p>
          <a:p>
            <a:r>
              <a:rPr lang="en-US" dirty="0" smtClean="0"/>
              <a:t>Salaries.  Some funds can be used to pay for expert craftspeople where necessary</a:t>
            </a:r>
          </a:p>
          <a:p>
            <a:r>
              <a:rPr lang="en-US" dirty="0" smtClean="0"/>
              <a:t>Motorized vehicles – boats and cars/trucks</a:t>
            </a:r>
          </a:p>
          <a:p>
            <a:r>
              <a:rPr lang="en-US" dirty="0" smtClean="0"/>
              <a:t>Academic programs, travel, research, workshops or conferences</a:t>
            </a:r>
          </a:p>
          <a:p>
            <a:r>
              <a:rPr lang="en-US" dirty="0" smtClean="0"/>
              <a:t>Renewable energy projects must show capability for maintenance and proper disposal of batteries</a:t>
            </a:r>
          </a:p>
          <a:p>
            <a:r>
              <a:rPr lang="en-US" dirty="0" smtClean="0"/>
              <a:t>WMD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00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 range from $5,000 to $35,000.  </a:t>
            </a:r>
          </a:p>
          <a:p>
            <a:r>
              <a:rPr lang="en-US" dirty="0" smtClean="0"/>
              <a:t>Applicants can apply for 10% administrative costs which must be part of the total budget.</a:t>
            </a:r>
          </a:p>
          <a:p>
            <a:r>
              <a:rPr lang="en-US" dirty="0" smtClean="0"/>
              <a:t>Past applicants can also apply for funds to maintain their past projects.  Generally in the range of $5000 although higher amounts may be granted.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20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pic>
        <p:nvPicPr>
          <p:cNvPr id="4" name="Picture 2" descr="C:\Users\mary\Box Sync\Seacology Shared\Graphics &amp; Photos\Logo and Other Graphics\Logos\Blue background\Logo_BlueBack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1209675"/>
            <a:ext cx="7048500" cy="4438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Help</a:t>
            </a:r>
            <a:r>
              <a:rPr lang="en-US" sz="5400" dirty="0" smtClean="0"/>
              <a:t> </a:t>
            </a:r>
            <a:r>
              <a:rPr lang="en-US" sz="4800" b="1" dirty="0" smtClean="0">
                <a:solidFill>
                  <a:srgbClr val="009EA0"/>
                </a:solidFill>
                <a:latin typeface="Myriad Pro" pitchFamily="34" charset="0"/>
              </a:rPr>
              <a:t>islanders</a:t>
            </a:r>
            <a:r>
              <a:rPr lang="en-US" sz="5400" dirty="0" smtClean="0">
                <a:solidFill>
                  <a:srgbClr val="33CCCC"/>
                </a:solidFill>
              </a:rPr>
              <a:t> </a:t>
            </a:r>
          </a:p>
          <a:p>
            <a:pPr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protect their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009EA0"/>
                </a:solidFill>
                <a:latin typeface="Myriad Pro" pitchFamily="34" charset="0"/>
              </a:rPr>
              <a:t>environments </a:t>
            </a:r>
            <a:r>
              <a:rPr lang="en-US" sz="5400" dirty="0" smtClean="0">
                <a:solidFill>
                  <a:schemeClr val="tx1"/>
                </a:solidFill>
              </a:rPr>
              <a:t>and</a:t>
            </a:r>
            <a:r>
              <a:rPr lang="en-US" sz="5400" dirty="0" smtClean="0"/>
              <a:t> </a:t>
            </a:r>
            <a:r>
              <a:rPr lang="en-US" sz="4800" b="1" dirty="0" smtClean="0">
                <a:solidFill>
                  <a:srgbClr val="009EA0"/>
                </a:solidFill>
                <a:latin typeface="Myriad Pro" pitchFamily="34" charset="0"/>
              </a:rPr>
              <a:t>cultures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9EA0"/>
                </a:solidFill>
                <a:latin typeface="Myriad Pro" pitchFamily="34" charset="0"/>
              </a:rPr>
              <a:t>Seacology’s Goal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We work only on islands</a:t>
            </a:r>
          </a:p>
          <a:p>
            <a:pPr lvl="1">
              <a:buFont typeface="Arial" pitchFamily="34" charset="0"/>
              <a:buChar char="•"/>
            </a:pPr>
            <a:endParaRPr lang="en-US" sz="40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 We always work with local people</a:t>
            </a:r>
          </a:p>
          <a:p>
            <a:pPr lvl="1">
              <a:buFont typeface="Arial" pitchFamily="34" charset="0"/>
              <a:buChar char="•"/>
            </a:pPr>
            <a:endParaRPr lang="en-US" sz="40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 We listen</a:t>
            </a:r>
            <a:endParaRPr lang="en-US" sz="4000" b="1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9EA0"/>
                </a:solidFill>
                <a:latin typeface="Myriad Pro" pitchFamily="34" charset="0"/>
              </a:rPr>
              <a:t>Why Seacology is special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23 projects in the region</a:t>
            </a:r>
          </a:p>
          <a:p>
            <a:pPr lvl="1"/>
            <a:endParaRPr lang="en-US" sz="40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 Since 1999</a:t>
            </a:r>
          </a:p>
          <a:p>
            <a:pPr>
              <a:buFont typeface="Arial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9EA0"/>
                </a:solidFill>
                <a:latin typeface="Myriad Pro" pitchFamily="34" charset="0"/>
              </a:rPr>
              <a:t>Seacology in Micronesia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9EA0"/>
                </a:solidFill>
                <a:latin typeface="Myriad Pro" pitchFamily="34" charset="0"/>
              </a:rPr>
              <a:t>Onongoch</a:t>
            </a:r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, </a:t>
            </a:r>
            <a:r>
              <a:rPr lang="en-US" sz="3200" dirty="0" err="1" smtClean="0">
                <a:solidFill>
                  <a:srgbClr val="009EA0"/>
                </a:solidFill>
                <a:latin typeface="Myriad Pro" pitchFamily="34" charset="0"/>
              </a:rPr>
              <a:t>Fefen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 </a:t>
            </a:r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Island, </a:t>
            </a:r>
            <a:r>
              <a:rPr lang="en-US" sz="3200" dirty="0" err="1" smtClean="0">
                <a:solidFill>
                  <a:srgbClr val="009EA0"/>
                </a:solidFill>
                <a:latin typeface="Myriad Pro" pitchFamily="34" charset="0"/>
              </a:rPr>
              <a:t>Chuuk</a:t>
            </a:r>
            <a:endParaRPr lang="en-US" sz="3200" b="1" dirty="0" smtClean="0">
              <a:solidFill>
                <a:srgbClr val="009EA0"/>
              </a:solidFill>
              <a:latin typeface="Myriad Pro" pitchFamily="34" charset="0"/>
            </a:endParaRPr>
          </a:p>
        </p:txBody>
      </p:sp>
      <p:pic>
        <p:nvPicPr>
          <p:cNvPr id="4" name="Picture 2" descr="C:\Users\mary\Box Sync\Seacology Shared\Graphics &amp; Photos\PROJECT Photos\Federated States of Micronesia\Chuuk\Onongoch - Fefen\Simon Ellis site visit 10 11\DSC01416.JPG"/>
          <p:cNvPicPr>
            <a:picLocks noChangeAspect="1" noChangeArrowheads="1"/>
          </p:cNvPicPr>
          <p:nvPr/>
        </p:nvPicPr>
        <p:blipFill>
          <a:blip r:embed="rId3" cstate="print"/>
          <a:srcRect t="2000" r="1125"/>
          <a:stretch>
            <a:fillRect/>
          </a:stretch>
        </p:blipFill>
        <p:spPr bwMode="auto">
          <a:xfrm>
            <a:off x="381000" y="838200"/>
            <a:ext cx="8349894" cy="46552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5715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Build community hall, install water tanks, toilets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Protect 15-acre upland forest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9EA0"/>
                </a:solidFill>
                <a:latin typeface="Myriad Pro" pitchFamily="34" charset="0"/>
              </a:rPr>
              <a:t>Onongoch</a:t>
            </a:r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, </a:t>
            </a:r>
            <a:r>
              <a:rPr lang="en-US" sz="3200" dirty="0" err="1" smtClean="0">
                <a:solidFill>
                  <a:srgbClr val="009EA0"/>
                </a:solidFill>
                <a:latin typeface="Myriad Pro" pitchFamily="34" charset="0"/>
              </a:rPr>
              <a:t>Fefen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 </a:t>
            </a:r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Island, </a:t>
            </a:r>
            <a:r>
              <a:rPr lang="en-US" sz="3200" dirty="0" err="1" smtClean="0">
                <a:solidFill>
                  <a:srgbClr val="009EA0"/>
                </a:solidFill>
                <a:latin typeface="Myriad Pro" pitchFamily="34" charset="0"/>
              </a:rPr>
              <a:t>Chuuk</a:t>
            </a:r>
            <a:endParaRPr lang="en-US" sz="3200" b="1" dirty="0" smtClean="0">
              <a:solidFill>
                <a:srgbClr val="009EA0"/>
              </a:solidFill>
              <a:latin typeface="Myriad Pro" pitchFamily="34" charset="0"/>
            </a:endParaRPr>
          </a:p>
        </p:txBody>
      </p:sp>
      <p:pic>
        <p:nvPicPr>
          <p:cNvPr id="8" name="Picture 2" descr="C:\Users\mary\Box Sync\Seacology Shared\Graphics &amp; Photos\PROJECT Photos\Federated States of Micronesia\Chuuk\Onongoch - Fefen\Simon Ellis site visit 10 11\DSC014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6375"/>
          <a:stretch>
            <a:fillRect/>
          </a:stretch>
        </p:blipFill>
        <p:spPr bwMode="auto">
          <a:xfrm>
            <a:off x="380999" y="914400"/>
            <a:ext cx="8337247" cy="50090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7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After Typhoon </a:t>
            </a:r>
            <a:r>
              <a:rPr lang="en-US" sz="3200" dirty="0" err="1" smtClean="0">
                <a:solidFill>
                  <a:srgbClr val="009EA0"/>
                </a:solidFill>
                <a:latin typeface="Myriad Pro" pitchFamily="34" charset="0"/>
              </a:rPr>
              <a:t>Maysak</a:t>
            </a:r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, March 2015</a:t>
            </a:r>
            <a:endParaRPr lang="en-US" sz="3200" b="1" dirty="0" smtClean="0">
              <a:solidFill>
                <a:srgbClr val="009EA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99246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Maintenance grant for repairs of typhoon damage to Seacology-funded tanks</a:t>
            </a:r>
          </a:p>
          <a:p>
            <a:endParaRPr lang="en-US" dirty="0"/>
          </a:p>
        </p:txBody>
      </p:sp>
      <p:pic>
        <p:nvPicPr>
          <p:cNvPr id="8" name="Picture 2" descr="C:\Users\mary\Box Sync\Seacology Shared\Graphics &amp; Photos\PROJECT Photos\Federated States of Micronesia\Chuuk\Onongoch - Fefen\Chuuk typhoon damage Apr 2015\Water tank damage apr 2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063"/>
          <a:stretch>
            <a:fillRect/>
          </a:stretch>
        </p:blipFill>
        <p:spPr bwMode="auto">
          <a:xfrm>
            <a:off x="376403" y="1180095"/>
            <a:ext cx="4148542" cy="3620506"/>
          </a:xfrm>
          <a:prstGeom prst="rect">
            <a:avLst/>
          </a:prstGeom>
          <a:noFill/>
        </p:spPr>
      </p:pic>
      <p:pic>
        <p:nvPicPr>
          <p:cNvPr id="9" name="Picture 3" descr="C:\Users\mary\Box Sync\Seacology Shared\Graphics &amp; Photos\PROJECT Photos\Federated States of Micronesia\Chuuk\Onongoch - Fefen\Chuuk typhoon damage Apr 2015\Mtg house damage apr 2015.JPG"/>
          <p:cNvPicPr>
            <a:picLocks noChangeAspect="1" noChangeArrowheads="1"/>
          </p:cNvPicPr>
          <p:nvPr/>
        </p:nvPicPr>
        <p:blipFill>
          <a:blip r:embed="rId4" cstate="print"/>
          <a:srcRect l="8438" r="5625"/>
          <a:stretch>
            <a:fillRect/>
          </a:stretch>
        </p:blipFill>
        <p:spPr bwMode="auto">
          <a:xfrm>
            <a:off x="4590030" y="1154765"/>
            <a:ext cx="4177567" cy="36458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9EA0"/>
                </a:solidFill>
                <a:latin typeface="Myriad Pro" pitchFamily="34" charset="0"/>
              </a:rPr>
              <a:t>Nanwap</a:t>
            </a:r>
            <a:r>
              <a:rPr lang="en-US" sz="3200" dirty="0" smtClean="0">
                <a:solidFill>
                  <a:srgbClr val="009EA0"/>
                </a:solidFill>
                <a:latin typeface="Myriad Pro" pitchFamily="34" charset="0"/>
              </a:rPr>
              <a:t>, Pohnpei</a:t>
            </a:r>
            <a:endParaRPr lang="en-US" sz="3200" b="1" dirty="0" smtClean="0">
              <a:solidFill>
                <a:srgbClr val="009EA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8227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Build community and education center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Protect 300-hectare marine area for 10 years</a:t>
            </a:r>
          </a:p>
          <a:p>
            <a:endParaRPr lang="en-US" dirty="0"/>
          </a:p>
        </p:txBody>
      </p:sp>
      <p:pic>
        <p:nvPicPr>
          <p:cNvPr id="8" name="Picture 3" descr="C:\Users\mary\Box Sync\Seacology Shared\Graphics &amp; Photos\PROJECT Photos\Federated States of Micronesia\Pohnpei\Nanwap Feb 2013\final photos august 2014\fisherman worksho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4213"/>
          <a:stretch>
            <a:fillRect/>
          </a:stretch>
        </p:blipFill>
        <p:spPr bwMode="auto">
          <a:xfrm>
            <a:off x="381000" y="692768"/>
            <a:ext cx="8001000" cy="50901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755</Words>
  <Application>Microsoft Office PowerPoint</Application>
  <PresentationFormat>On-screen Show (4:3)</PresentationFormat>
  <Paragraphs>159</Paragraphs>
  <Slides>29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Who Can Apply</vt:lpstr>
      <vt:lpstr>Types of Protected Area</vt:lpstr>
      <vt:lpstr>How to Apply</vt:lpstr>
      <vt:lpstr>How to Apply Cont.</vt:lpstr>
      <vt:lpstr>What Seacology can fund</vt:lpstr>
      <vt:lpstr>What Seacology CANNOT fund</vt:lpstr>
      <vt:lpstr>Funding Levels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</dc:creator>
  <cp:lastModifiedBy>Admin</cp:lastModifiedBy>
  <cp:revision>67</cp:revision>
  <dcterms:created xsi:type="dcterms:W3CDTF">2015-06-04T18:26:28Z</dcterms:created>
  <dcterms:modified xsi:type="dcterms:W3CDTF">2015-06-26T00:27:28Z</dcterms:modified>
</cp:coreProperties>
</file>