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66" r:id="rId3"/>
    <p:sldId id="261" r:id="rId4"/>
    <p:sldId id="260" r:id="rId5"/>
    <p:sldId id="258" r:id="rId6"/>
    <p:sldId id="262" r:id="rId7"/>
    <p:sldId id="269" r:id="rId8"/>
    <p:sldId id="271" r:id="rId9"/>
    <p:sldId id="273" r:id="rId10"/>
    <p:sldId id="265" r:id="rId11"/>
    <p:sldId id="277" r:id="rId12"/>
    <p:sldId id="274" r:id="rId13"/>
    <p:sldId id="259" r:id="rId14"/>
    <p:sldId id="267" r:id="rId15"/>
    <p:sldId id="276" r:id="rId16"/>
    <p:sldId id="264" r:id="rId17"/>
    <p:sldId id="263" r:id="rId18"/>
    <p:sldId id="268" r:id="rId19"/>
    <p:sldId id="275" r:id="rId20"/>
    <p:sldId id="272" r:id="rId21"/>
    <p:sldId id="27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58" autoAdjust="0"/>
  </p:normalViewPr>
  <p:slideViewPr>
    <p:cSldViewPr snapToGrid="0" snapToObjects="1">
      <p:cViewPr varScale="1">
        <p:scale>
          <a:sx n="151" d="100"/>
          <a:sy n="151" d="100"/>
        </p:scale>
        <p:origin x="-1736"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FCE29F-42F2-B04A-94B4-1C7FF01F1751}" type="datetimeFigureOut">
              <a:rPr lang="en-US" smtClean="0"/>
              <a:t>5/16/13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4BDDC6-8DD3-D049-81AF-B5AA3BEF71AE}" type="slidenum">
              <a:rPr lang="en-US" smtClean="0"/>
              <a:t>‹#›</a:t>
            </a:fld>
            <a:endParaRPr lang="en-US"/>
          </a:p>
        </p:txBody>
      </p:sp>
    </p:spTree>
    <p:extLst>
      <p:ext uri="{BB962C8B-B14F-4D97-AF65-F5344CB8AC3E}">
        <p14:creationId xmlns:p14="http://schemas.microsoft.com/office/powerpoint/2010/main" val="16714315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this in mind, I am going to introduce you to the </a:t>
            </a:r>
            <a:r>
              <a:rPr lang="en-US" dirty="0" err="1" smtClean="0"/>
              <a:t>PacIOOS</a:t>
            </a:r>
            <a:r>
              <a:rPr lang="en-US" dirty="0" smtClean="0"/>
              <a:t> program and our efforts to support science</a:t>
            </a:r>
            <a:r>
              <a:rPr lang="en-US" baseline="0" dirty="0" smtClean="0"/>
              <a:t> for applications and decision-making in the Pacific.  As you will notice throughout the program, all of our PIs are associated with UH campuses but our program is also made strong by the diversity of data and users.  I appreciate the opportunity to be here and share with you a bit about what we offer.  </a:t>
            </a:r>
            <a:endParaRPr lang="en-US" dirty="0"/>
          </a:p>
        </p:txBody>
      </p:sp>
      <p:sp>
        <p:nvSpPr>
          <p:cNvPr id="4" name="Slide Number Placeholder 3"/>
          <p:cNvSpPr>
            <a:spLocks noGrp="1"/>
          </p:cNvSpPr>
          <p:nvPr>
            <p:ph type="sldNum" sz="quarter" idx="10"/>
          </p:nvPr>
        </p:nvSpPr>
        <p:spPr/>
        <p:txBody>
          <a:bodyPr/>
          <a:lstStyle/>
          <a:p>
            <a:fld id="{5626340F-BE5D-E14C-ACA4-8E2791619D04}" type="slidenum">
              <a:rPr lang="en-US" smtClean="0"/>
              <a:t>1</a:t>
            </a:fld>
            <a:endParaRPr lang="en-US"/>
          </a:p>
        </p:txBody>
      </p:sp>
    </p:spTree>
    <p:extLst>
      <p:ext uri="{BB962C8B-B14F-4D97-AF65-F5344CB8AC3E}">
        <p14:creationId xmlns:p14="http://schemas.microsoft.com/office/powerpoint/2010/main" val="682754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706" name="Text Box 2"/>
          <p:cNvSpPr txBox="1">
            <a:spLocks noGrp="1" noChangeArrowheads="1"/>
          </p:cNvSpPr>
          <p:nvPr>
            <p:ph type="body"/>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defRPr/>
            </a:pPr>
            <a:r>
              <a:rPr lang="en-US" smtClean="0">
                <a:latin typeface="Arial" charset="0"/>
                <a:cs typeface="Arial" charset="0"/>
              </a:rPr>
              <a:t>The concept of an integrated ocean observing system has been a topic of discussion for well over a decade now, with increasing attention focused on the development such a system over the full US coastal area in the last 5-7 years.  </a:t>
            </a:r>
          </a:p>
          <a:p>
            <a:pPr eaLnBrk="1" hangingPunct="1">
              <a:spcBef>
                <a:spcPct val="0"/>
              </a:spcBef>
              <a:buClrTx/>
              <a:buFontTx/>
              <a:buNone/>
              <a:defRPr/>
            </a:pPr>
            <a:r>
              <a:rPr lang="en-US" smtClean="0">
                <a:latin typeface="Arial" charset="0"/>
                <a:cs typeface="Arial" charset="0"/>
              </a:rPr>
              <a:t>The vision of IOOS is one of an end-to-end system of systems designed to gather information on the state of the coastal and open oceans of the US and serve that data, in raw and/or refined form, to meet identified user needs related to Marine ops, climate variability, ecosystems-fisheries-water quality, coastal hazards, and CMSP.  </a:t>
            </a:r>
          </a:p>
          <a:p>
            <a:pPr eaLnBrk="1" hangingPunct="1">
              <a:spcBef>
                <a:spcPct val="0"/>
              </a:spcBef>
              <a:buClrTx/>
              <a:buFontTx/>
              <a:buNone/>
              <a:defRPr/>
            </a:pPr>
            <a:r>
              <a:rPr lang="en-US" smtClean="0">
                <a:latin typeface="Arial" charset="0"/>
                <a:cs typeface="Arial" charset="0"/>
              </a:rPr>
              <a:t>The need for this highly resolved and comprehensive data has, arguably, never been greater as understanding our most pressing problems: Climate change, ocean acidification, declining fish stocks, expanding anoxic zones, and the increasing and sometimes conflicting uses of our coastal waters, require an expanded network of observations, enhanced analyses and understanding, and improved predictive and forecasting capabilities.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02" name="Text Box 2"/>
          <p:cNvSpPr txBox="1">
            <a:spLocks noGrp="1" noChangeArrowheads="1"/>
          </p:cNvSpPr>
          <p:nvPr>
            <p:ph type="body"/>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defRPr/>
            </a:pPr>
            <a:r>
              <a:rPr lang="en-US" dirty="0" smtClean="0">
                <a:latin typeface="Arial" charset="0"/>
                <a:cs typeface="Arial" charset="0"/>
              </a:rPr>
              <a:t>The sea level station used in the forecast for Majuro is an IOC station 200832</a:t>
            </a:r>
            <a:r>
              <a:rPr lang="en-US" baseline="0" dirty="0" smtClean="0">
                <a:latin typeface="Arial" charset="0"/>
                <a:cs typeface="Arial" charset="0"/>
              </a:rPr>
              <a:t> (an Australian BoM Station Number) that collects data every minute. </a:t>
            </a:r>
            <a:endParaRPr lang="en-US" dirty="0"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82" name="Text Box 2"/>
          <p:cNvSpPr txBox="1">
            <a:spLocks noGrp="1" noChangeArrowheads="1"/>
          </p:cNvSpPr>
          <p:nvPr>
            <p:ph type="body"/>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defRPr/>
            </a:pPr>
            <a:r>
              <a:rPr lang="en-US" smtClean="0">
                <a:latin typeface="Arial" charset="0"/>
                <a:cs typeface="Arial" charset="0"/>
              </a:rPr>
              <a:t>The concept of an integrated ocean observing system has been a topic of discussion for well over a decade now, with increasing attention focused on the development such a system over the full US coastal area in the last 5-7 years.  </a:t>
            </a:r>
          </a:p>
          <a:p>
            <a:pPr eaLnBrk="1" hangingPunct="1">
              <a:spcBef>
                <a:spcPct val="0"/>
              </a:spcBef>
              <a:buClrTx/>
              <a:buFontTx/>
              <a:buNone/>
              <a:defRPr/>
            </a:pPr>
            <a:r>
              <a:rPr lang="en-US" smtClean="0">
                <a:latin typeface="Arial" charset="0"/>
                <a:cs typeface="Arial" charset="0"/>
              </a:rPr>
              <a:t>The vision of IOOS is one of an end-to-end system of systems designed to gather information on the state of the coastal and open oceans of the US and serve that data, in raw and/or refined form, to meet identified user needs related to Marine ops, climate variability, ecosystems-fisheries-water quality, coastal hazards, and CMSP.  </a:t>
            </a:r>
          </a:p>
          <a:p>
            <a:pPr eaLnBrk="1" hangingPunct="1">
              <a:spcBef>
                <a:spcPct val="0"/>
              </a:spcBef>
              <a:buClrTx/>
              <a:buFontTx/>
              <a:buNone/>
              <a:defRPr/>
            </a:pPr>
            <a:r>
              <a:rPr lang="en-US" smtClean="0">
                <a:latin typeface="Arial" charset="0"/>
                <a:cs typeface="Arial" charset="0"/>
              </a:rPr>
              <a:t>The need for this highly resolved and comprehensive data has, arguably, never been greater as understanding our most pressing problems: Climate change, ocean acidification, declining fish stocks, expanding anoxic zones, and the increasing and sometimes conflicting uses of our coastal waters, require an expanded network of observations, enhanced analyses and understanding, and improved predictive and forecasting capabilities.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BDDC6-8DD3-D049-81AF-B5AA3BEF71AE}" type="slidenum">
              <a:rPr lang="en-US" smtClean="0"/>
              <a:t>18</a:t>
            </a:fld>
            <a:endParaRPr lang="en-US"/>
          </a:p>
        </p:txBody>
      </p:sp>
    </p:spTree>
    <p:extLst>
      <p:ext uri="{BB962C8B-B14F-4D97-AF65-F5344CB8AC3E}">
        <p14:creationId xmlns:p14="http://schemas.microsoft.com/office/powerpoint/2010/main" val="2288522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BDDC6-8DD3-D049-81AF-B5AA3BEF71AE}" type="slidenum">
              <a:rPr lang="en-US" smtClean="0"/>
              <a:t>20</a:t>
            </a:fld>
            <a:endParaRPr lang="en-US"/>
          </a:p>
        </p:txBody>
      </p:sp>
    </p:spTree>
    <p:extLst>
      <p:ext uri="{BB962C8B-B14F-4D97-AF65-F5344CB8AC3E}">
        <p14:creationId xmlns:p14="http://schemas.microsoft.com/office/powerpoint/2010/main" val="750531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7E367-A8EC-9242-B528-974092156133}" type="slidenum">
              <a:rPr lang="en-US" smtClean="0"/>
              <a:t>21</a:t>
            </a:fld>
            <a:endParaRPr lang="en-US"/>
          </a:p>
        </p:txBody>
      </p:sp>
    </p:spTree>
    <p:extLst>
      <p:ext uri="{BB962C8B-B14F-4D97-AF65-F5344CB8AC3E}">
        <p14:creationId xmlns:p14="http://schemas.microsoft.com/office/powerpoint/2010/main" val="1909738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658" name="Text Box 2"/>
          <p:cNvSpPr txBox="1">
            <a:spLocks noGrp="1" noChangeArrowheads="1"/>
          </p:cNvSpPr>
          <p:nvPr>
            <p:ph type="body"/>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defRPr/>
            </a:pPr>
            <a:r>
              <a:rPr lang="en-US" dirty="0" smtClean="0">
                <a:latin typeface="Arial" charset="0"/>
                <a:cs typeface="Arial" charset="0"/>
              </a:rPr>
              <a:t>Wave</a:t>
            </a:r>
            <a:r>
              <a:rPr lang="en-US" baseline="0" dirty="0" smtClean="0">
                <a:latin typeface="Arial" charset="0"/>
                <a:cs typeface="Arial" charset="0"/>
              </a:rPr>
              <a:t> buoy data provides:</a:t>
            </a:r>
          </a:p>
          <a:p>
            <a:pPr eaLnBrk="1" hangingPunct="1">
              <a:spcBef>
                <a:spcPct val="0"/>
              </a:spcBef>
              <a:buClrTx/>
              <a:buFontTx/>
              <a:buNone/>
              <a:defRPr/>
            </a:pPr>
            <a:r>
              <a:rPr lang="en-US" baseline="0" dirty="0" smtClean="0">
                <a:latin typeface="Arial" charset="0"/>
                <a:cs typeface="Arial" charset="0"/>
              </a:rPr>
              <a:t> - validation and boundary conditions for wave and current models</a:t>
            </a:r>
          </a:p>
          <a:p>
            <a:pPr marL="171450" indent="-171450" eaLnBrk="1" hangingPunct="1">
              <a:spcBef>
                <a:spcPct val="0"/>
              </a:spcBef>
              <a:buClrTx/>
              <a:buFontTx/>
              <a:buChar char="-"/>
              <a:defRPr/>
            </a:pPr>
            <a:r>
              <a:rPr lang="en-US" baseline="0" dirty="0" smtClean="0">
                <a:latin typeface="Arial" charset="0"/>
                <a:cs typeface="Arial" charset="0"/>
              </a:rPr>
              <a:t>Real time data for harbor and shoreline conditions and near term forecasting</a:t>
            </a:r>
          </a:p>
          <a:p>
            <a:pPr marL="171450" indent="-171450" eaLnBrk="1" hangingPunct="1">
              <a:spcBef>
                <a:spcPct val="0"/>
              </a:spcBef>
              <a:buClrTx/>
              <a:buFontTx/>
              <a:buChar char="-"/>
              <a:defRPr/>
            </a:pPr>
            <a:endParaRPr lang="en-US" baseline="0" dirty="0" smtClean="0">
              <a:latin typeface="Arial" charset="0"/>
              <a:cs typeface="Arial" charset="0"/>
            </a:endParaRPr>
          </a:p>
          <a:p>
            <a:pPr marL="171450" indent="-171450" eaLnBrk="1" hangingPunct="1">
              <a:spcBef>
                <a:spcPct val="0"/>
              </a:spcBef>
              <a:buClrTx/>
              <a:buFontTx/>
              <a:buChar char="-"/>
              <a:defRPr/>
            </a:pPr>
            <a:r>
              <a:rPr lang="en-US" baseline="0" dirty="0" smtClean="0">
                <a:latin typeface="Arial" charset="0"/>
                <a:cs typeface="Arial" charset="0"/>
              </a:rPr>
              <a:t>KALO BUOY</a:t>
            </a:r>
            <a:endParaRPr lang="en-US" dirty="0"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PacIOOS</a:t>
            </a:r>
            <a:r>
              <a:rPr lang="en-US" dirty="0" smtClean="0"/>
              <a:t> region is the largest of all the 11 </a:t>
            </a:r>
            <a:r>
              <a:rPr lang="en-US" dirty="0" err="1" smtClean="0"/>
              <a:t>regions..although</a:t>
            </a:r>
            <a:r>
              <a:rPr lang="en-US" dirty="0" smtClean="0"/>
              <a:t> AK likes to argue that point. </a:t>
            </a:r>
          </a:p>
          <a:p>
            <a:r>
              <a:rPr lang="en-US" dirty="0" smtClean="0"/>
              <a:t>We span 6 time</a:t>
            </a:r>
            <a:r>
              <a:rPr lang="en-US" baseline="0" dirty="0" smtClean="0"/>
              <a:t> zones across the Pacific; straddle all 4 hemispheres, is distributed to nearly 35M km2 and over 2300 individual islands! </a:t>
            </a:r>
          </a:p>
          <a:p>
            <a:r>
              <a:rPr lang="en-US" baseline="0" dirty="0" smtClean="0"/>
              <a:t>Each comes with its own unique politics, culture, environmental issues, economies and level of infrastructure that we take into consideration when building </a:t>
            </a:r>
            <a:r>
              <a:rPr lang="en-US" baseline="0" dirty="0" err="1" smtClean="0"/>
              <a:t>PacIOOS</a:t>
            </a:r>
            <a:r>
              <a:rPr lang="en-US" baseline="0" dirty="0" smtClean="0"/>
              <a:t>.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solidFill>
                  <a:srgbClr val="000000"/>
                </a:solidFill>
                <a:latin typeface="Arial" charset="0"/>
                <a:cs typeface="Arial" charset="0"/>
                <a:sym typeface="Arial" charset="0"/>
              </a:rPr>
              <a:t>PacIOOS</a:t>
            </a:r>
            <a:r>
              <a:rPr lang="en-US" dirty="0" smtClean="0">
                <a:solidFill>
                  <a:srgbClr val="000000"/>
                </a:solidFill>
                <a:latin typeface="Arial" charset="0"/>
                <a:cs typeface="Arial" charset="0"/>
                <a:sym typeface="Arial" charset="0"/>
              </a:rPr>
              <a:t> region consists of State of Hawaii, incorporated territories and Commonwealth, Freely Associated States of Micronesia, minor outlying islands (and functionally all interconnecting waters.)</a:t>
            </a:r>
            <a:endParaRPr lang="en-US" dirty="0" smtClean="0">
              <a:solidFill>
                <a:srgbClr val="000000"/>
              </a:solidFill>
              <a:latin typeface="Arial" charset="0"/>
              <a:cs typeface="Lucida Grande" charset="0"/>
              <a:sym typeface="Arial" charset="0"/>
            </a:endParaRPr>
          </a:p>
          <a:p>
            <a:endParaRPr lang="en-US" baseline="0" dirty="0" smtClean="0"/>
          </a:p>
          <a:p>
            <a:endParaRPr lang="en-US" baseline="0" dirty="0" smtClean="0"/>
          </a:p>
          <a:p>
            <a:r>
              <a:rPr lang="en-US" baseline="0" dirty="0" smtClean="0"/>
              <a:t>I will follow this slide with examples of how we apply sponsored science to real-world issues….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626340F-BE5D-E14C-ACA4-8E2791619D04}" type="slidenum">
              <a:rPr lang="en-US" smtClean="0"/>
              <a:t>5</a:t>
            </a:fld>
            <a:endParaRPr lang="en-US"/>
          </a:p>
        </p:txBody>
      </p:sp>
    </p:spTree>
    <p:extLst>
      <p:ext uri="{BB962C8B-B14F-4D97-AF65-F5344CB8AC3E}">
        <p14:creationId xmlns:p14="http://schemas.microsoft.com/office/powerpoint/2010/main" val="3168719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BDDC6-8DD3-D049-81AF-B5AA3BEF71AE}" type="slidenum">
              <a:rPr lang="en-US" smtClean="0"/>
              <a:t>6</a:t>
            </a:fld>
            <a:endParaRPr lang="en-US"/>
          </a:p>
        </p:txBody>
      </p:sp>
    </p:spTree>
    <p:extLst>
      <p:ext uri="{BB962C8B-B14F-4D97-AF65-F5344CB8AC3E}">
        <p14:creationId xmlns:p14="http://schemas.microsoft.com/office/powerpoint/2010/main" val="2319497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BDDC6-8DD3-D049-81AF-B5AA3BEF71AE}" type="slidenum">
              <a:rPr lang="en-US" smtClean="0"/>
              <a:t>7</a:t>
            </a:fld>
            <a:endParaRPr lang="en-US"/>
          </a:p>
        </p:txBody>
      </p:sp>
    </p:spTree>
    <p:extLst>
      <p:ext uri="{BB962C8B-B14F-4D97-AF65-F5344CB8AC3E}">
        <p14:creationId xmlns:p14="http://schemas.microsoft.com/office/powerpoint/2010/main" val="1757538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ln/>
        </p:spPr>
      </p:sp>
      <p:sp>
        <p:nvSpPr>
          <p:cNvPr id="29699" name="Notes Placeholder 2"/>
          <p:cNvSpPr>
            <a:spLocks noGrp="1"/>
          </p:cNvSpPr>
          <p:nvPr>
            <p:ph type="body" idx="1"/>
          </p:nvPr>
        </p:nvSpPr>
        <p:spPr>
          <a:noFill/>
          <a:ln/>
        </p:spPr>
        <p:txBody>
          <a:bodyPr/>
          <a:lstStyle/>
          <a:p>
            <a:r>
              <a:rPr lang="en-US" smtClean="0">
                <a:latin typeface="Gill Sans" pitchFamily="-1" charset="0"/>
                <a:ea typeface="ＭＳ Ｐゴシック" pitchFamily="-1" charset="-128"/>
                <a:cs typeface="ＭＳ Ｐゴシック" pitchFamily="-1" charset="-128"/>
              </a:rPr>
              <a:t>Why observing systems? Ans: Global, societal issues</a:t>
            </a:r>
            <a:br>
              <a:rPr lang="en-US" smtClean="0">
                <a:latin typeface="Gill Sans" pitchFamily="-1" charset="0"/>
                <a:ea typeface="ＭＳ Ｐゴシック" pitchFamily="-1" charset="-128"/>
                <a:cs typeface="ＭＳ Ｐゴシック" pitchFamily="-1" charset="-128"/>
              </a:rPr>
            </a:br>
            <a:r>
              <a:rPr lang="en-US" smtClean="0">
                <a:latin typeface="Gill Sans" pitchFamily="-1" charset="0"/>
                <a:ea typeface="ＭＳ Ｐゴシック" pitchFamily="-1" charset="-128"/>
                <a:cs typeface="ＭＳ Ｐゴシック" pitchFamily="-1" charset="-128"/>
              </a:rPr>
              <a:t>(terrestrial and ocean): el nino, monsoon and storm flooding, Climate change: sea level rise, food suppy, biodiversity (habitat change)</a:t>
            </a:r>
          </a:p>
          <a:p>
            <a:endParaRPr lang="en-US" smtClean="0">
              <a:latin typeface="Gill Sans" pitchFamily="-1" charset="0"/>
              <a:ea typeface="ＭＳ Ｐゴシック" pitchFamily="-1" charset="-128"/>
              <a:cs typeface="ＭＳ Ｐゴシック" pitchFamily="-1" charset="-128"/>
            </a:endParaRPr>
          </a:p>
          <a:p>
            <a:r>
              <a:rPr lang="en-US" smtClean="0">
                <a:latin typeface="Gill Sans" pitchFamily="-1" charset="0"/>
                <a:ea typeface="ＭＳ Ｐゴシック" pitchFamily="-1" charset="-128"/>
                <a:cs typeface="ＭＳ Ｐゴシック" pitchFamily="-1" charset="-128"/>
              </a:rPr>
              <a:t>These challenges touch on every aspect of human life, in each country----every single person is, at some level, affected.</a:t>
            </a:r>
          </a:p>
          <a:p>
            <a:r>
              <a:rPr lang="en-US" smtClean="0">
                <a:latin typeface="Gill Sans" pitchFamily="-1" charset="0"/>
                <a:ea typeface="ＭＳ Ｐゴシック" pitchFamily="-1" charset="-128"/>
                <a:cs typeface="ＭＳ Ｐゴシック" pitchFamily="-1" charset="-128"/>
              </a:rPr>
              <a:t>----- Meeting Notes (4/20/12 13:05) -----</a:t>
            </a:r>
          </a:p>
          <a:p>
            <a:r>
              <a:rPr lang="en-US" smtClean="0">
                <a:latin typeface="Gill Sans" pitchFamily="-1" charset="0"/>
                <a:ea typeface="ＭＳ Ｐゴシック" pitchFamily="-1" charset="-128"/>
                <a:cs typeface="ＭＳ Ｐゴシック" pitchFamily="-1" charset="-128"/>
              </a:rPr>
              <a:t>Addressing societal needs, based on user needs.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Rot="1" noChangeAspect="1" noChangeArrowheads="1"/>
          </p:cNvSpPr>
          <p:nvPr>
            <p:ph type="sldImg"/>
          </p:nvPr>
        </p:nvSpPr>
        <p:spPr>
          <a:solidFill>
            <a:srgbClr val="FFFFFF"/>
          </a:solidFill>
          <a:ln/>
        </p:spPr>
      </p:sp>
      <p:sp>
        <p:nvSpPr>
          <p:cNvPr id="47107" name="Rectangle 2"/>
          <p:cNvSpPr>
            <a:spLocks noGrp="1" noChangeArrowheads="1"/>
          </p:cNvSpPr>
          <p:nvPr>
            <p:ph type="body" idx="1"/>
          </p:nvPr>
        </p:nvSpPr>
        <p:spPr>
          <a:noFill/>
          <a:ln/>
        </p:spPr>
        <p:txBody>
          <a:bodyPr/>
          <a:lstStyle/>
          <a:p>
            <a:pPr marL="223838" indent="-223838" eaLnBrk="1" hangingPunct="1"/>
            <a:endParaRPr lang="en-US" dirty="0">
              <a:solidFill>
                <a:srgbClr val="000000"/>
              </a:solidFill>
              <a:latin typeface="Arial" pitchFamily="-1" charset="0"/>
              <a:ea typeface="Lucida Grande" pitchFamily="-1" charset="0"/>
              <a:cs typeface="Lucida Grande" pitchFamily="-1" charset="0"/>
              <a:sym typeface="Arial" pitchFamily="-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10" name="Text Box 2"/>
          <p:cNvSpPr txBox="1">
            <a:spLocks noGrp="1" noChangeArrowheads="1"/>
          </p:cNvSpPr>
          <p:nvPr>
            <p:ph type="body"/>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defRPr/>
            </a:pPr>
            <a:r>
              <a:rPr lang="en-US" smtClean="0">
                <a:latin typeface="Arial" charset="0"/>
                <a:cs typeface="Arial" charset="0"/>
              </a:rPr>
              <a:t>The concept of an integrated ocean observing system has been a topic of discussion for well over a decade now, with increasing attention focused on the development such a system over the full US coastal area in the last 5-7 years.  </a:t>
            </a:r>
          </a:p>
          <a:p>
            <a:pPr eaLnBrk="1" hangingPunct="1">
              <a:spcBef>
                <a:spcPct val="0"/>
              </a:spcBef>
              <a:buClrTx/>
              <a:buFontTx/>
              <a:buNone/>
              <a:defRPr/>
            </a:pPr>
            <a:r>
              <a:rPr lang="en-US" smtClean="0">
                <a:latin typeface="Arial" charset="0"/>
                <a:cs typeface="Arial" charset="0"/>
              </a:rPr>
              <a:t>The vision of IOOS is one of an end-to-end system of systems designed to gather information on the state of the coastal and open oceans of the US and serve that data, in raw and/or refined form, to meet identified user needs related to Marine ops, climate variability, ecosystems-fisheries-water quality, coastal hazards, and CMSP.  </a:t>
            </a:r>
          </a:p>
          <a:p>
            <a:pPr eaLnBrk="1" hangingPunct="1">
              <a:spcBef>
                <a:spcPct val="0"/>
              </a:spcBef>
              <a:buClrTx/>
              <a:buFontTx/>
              <a:buNone/>
              <a:defRPr/>
            </a:pPr>
            <a:r>
              <a:rPr lang="en-US" smtClean="0">
                <a:latin typeface="Arial" charset="0"/>
                <a:cs typeface="Arial" charset="0"/>
              </a:rPr>
              <a:t>The need for this highly resolved and comprehensive data has, arguably, never been greater as understanding our most pressing problems: Climate change, ocean acidification, declining fish stocks, expanding anoxic zones, and the increasing and sometimes conflicting uses of our coastal waters, require an expanded network of observations, enhanced analyses and understanding, and improved predictive and forecasting capabilities.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If Majuro should proceed, the attached picture shoes the plateau at 400m depth just East of the 500m 'saddle' site we previously used. Advantages are: a little further, away from the last two moorings should they still be at the old site, and a fairly flat target.  An acoustic release would be used this time.  k-</a:t>
            </a:r>
          </a:p>
          <a:p>
            <a:endParaRPr lang="en-US" sz="1200" kern="1200" dirty="0" smtClean="0">
              <a:solidFill>
                <a:schemeClr val="tx1"/>
              </a:solidFill>
              <a:latin typeface="+mn-lt"/>
              <a:ea typeface="+mn-ea"/>
              <a:cs typeface="+mn-cs"/>
            </a:endParaRPr>
          </a:p>
          <a:p>
            <a:r>
              <a:rPr lang="en-US" dirty="0" smtClean="0"/>
              <a:t>The additional data provided by the </a:t>
            </a:r>
            <a:r>
              <a:rPr lang="en-US" dirty="0" err="1" smtClean="0"/>
              <a:t>Kalo</a:t>
            </a:r>
            <a:r>
              <a:rPr lang="en-US" dirty="0" smtClean="0"/>
              <a:t> </a:t>
            </a:r>
            <a:r>
              <a:rPr lang="en-US" dirty="0" err="1" smtClean="0"/>
              <a:t>Bouy</a:t>
            </a:r>
            <a:r>
              <a:rPr lang="en-US" dirty="0" smtClean="0"/>
              <a:t> enhanced our capability to provide reliable wave </a:t>
            </a:r>
            <a:r>
              <a:rPr lang="en-US" dirty="0" err="1" smtClean="0"/>
              <a:t>informations</a:t>
            </a:r>
            <a:r>
              <a:rPr lang="en-US" dirty="0" smtClean="0"/>
              <a:t> and conditions to the mariners and the coastal communities.  We are able to provide quality advisories and warnings and have saved lives and better protected coastal properties. </a:t>
            </a:r>
            <a:endParaRPr lang="en-US" dirty="0"/>
          </a:p>
        </p:txBody>
      </p:sp>
      <p:sp>
        <p:nvSpPr>
          <p:cNvPr id="4" name="Slide Number Placeholder 3"/>
          <p:cNvSpPr>
            <a:spLocks noGrp="1"/>
          </p:cNvSpPr>
          <p:nvPr>
            <p:ph type="sldNum" sz="quarter" idx="10"/>
          </p:nvPr>
        </p:nvSpPr>
        <p:spPr/>
        <p:txBody>
          <a:bodyPr/>
          <a:lstStyle/>
          <a:p>
            <a:fld id="{8E4BDDC6-8DD3-D049-81AF-B5AA3BEF71AE}" type="slidenum">
              <a:rPr lang="en-US" smtClean="0"/>
              <a:t>13</a:t>
            </a:fld>
            <a:endParaRPr lang="en-US"/>
          </a:p>
        </p:txBody>
      </p:sp>
    </p:spTree>
    <p:extLst>
      <p:ext uri="{BB962C8B-B14F-4D97-AF65-F5344CB8AC3E}">
        <p14:creationId xmlns:p14="http://schemas.microsoft.com/office/powerpoint/2010/main" val="260681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9D7EFE-260C-6F46-9AD5-CAF3B028070C}" type="datetimeFigureOut">
              <a:rPr lang="en-US" smtClean="0"/>
              <a:t>5/16/13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30581-B04B-D244-BAFB-F48B8B0D1497}" type="slidenum">
              <a:rPr lang="en-US" smtClean="0"/>
              <a:t>‹#›</a:t>
            </a:fld>
            <a:endParaRPr lang="en-US"/>
          </a:p>
        </p:txBody>
      </p:sp>
    </p:spTree>
    <p:extLst>
      <p:ext uri="{BB962C8B-B14F-4D97-AF65-F5344CB8AC3E}">
        <p14:creationId xmlns:p14="http://schemas.microsoft.com/office/powerpoint/2010/main" val="1949423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D7EFE-260C-6F46-9AD5-CAF3B028070C}" type="datetimeFigureOut">
              <a:rPr lang="en-US" smtClean="0"/>
              <a:t>5/16/13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30581-B04B-D244-BAFB-F48B8B0D1497}" type="slidenum">
              <a:rPr lang="en-US" smtClean="0"/>
              <a:t>‹#›</a:t>
            </a:fld>
            <a:endParaRPr lang="en-US"/>
          </a:p>
        </p:txBody>
      </p:sp>
    </p:spTree>
    <p:extLst>
      <p:ext uri="{BB962C8B-B14F-4D97-AF65-F5344CB8AC3E}">
        <p14:creationId xmlns:p14="http://schemas.microsoft.com/office/powerpoint/2010/main" val="27596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D7EFE-260C-6F46-9AD5-CAF3B028070C}" type="datetimeFigureOut">
              <a:rPr lang="en-US" smtClean="0"/>
              <a:t>5/16/13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30581-B04B-D244-BAFB-F48B8B0D1497}" type="slidenum">
              <a:rPr lang="en-US" smtClean="0"/>
              <a:t>‹#›</a:t>
            </a:fld>
            <a:endParaRPr lang="en-US"/>
          </a:p>
        </p:txBody>
      </p:sp>
    </p:spTree>
    <p:extLst>
      <p:ext uri="{BB962C8B-B14F-4D97-AF65-F5344CB8AC3E}">
        <p14:creationId xmlns:p14="http://schemas.microsoft.com/office/powerpoint/2010/main" val="2031613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D7EFE-260C-6F46-9AD5-CAF3B028070C}" type="datetimeFigureOut">
              <a:rPr lang="en-US" smtClean="0"/>
              <a:t>5/16/13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30581-B04B-D244-BAFB-F48B8B0D1497}" type="slidenum">
              <a:rPr lang="en-US" smtClean="0"/>
              <a:t>‹#›</a:t>
            </a:fld>
            <a:endParaRPr lang="en-US"/>
          </a:p>
        </p:txBody>
      </p:sp>
    </p:spTree>
    <p:extLst>
      <p:ext uri="{BB962C8B-B14F-4D97-AF65-F5344CB8AC3E}">
        <p14:creationId xmlns:p14="http://schemas.microsoft.com/office/powerpoint/2010/main" val="2249552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9D7EFE-260C-6F46-9AD5-CAF3B028070C}" type="datetimeFigureOut">
              <a:rPr lang="en-US" smtClean="0"/>
              <a:t>5/16/13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30581-B04B-D244-BAFB-F48B8B0D1497}" type="slidenum">
              <a:rPr lang="en-US" smtClean="0"/>
              <a:t>‹#›</a:t>
            </a:fld>
            <a:endParaRPr lang="en-US"/>
          </a:p>
        </p:txBody>
      </p:sp>
    </p:spTree>
    <p:extLst>
      <p:ext uri="{BB962C8B-B14F-4D97-AF65-F5344CB8AC3E}">
        <p14:creationId xmlns:p14="http://schemas.microsoft.com/office/powerpoint/2010/main" val="4130051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9D7EFE-260C-6F46-9AD5-CAF3B028070C}" type="datetimeFigureOut">
              <a:rPr lang="en-US" smtClean="0"/>
              <a:t>5/16/13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30581-B04B-D244-BAFB-F48B8B0D1497}" type="slidenum">
              <a:rPr lang="en-US" smtClean="0"/>
              <a:t>‹#›</a:t>
            </a:fld>
            <a:endParaRPr lang="en-US"/>
          </a:p>
        </p:txBody>
      </p:sp>
    </p:spTree>
    <p:extLst>
      <p:ext uri="{BB962C8B-B14F-4D97-AF65-F5344CB8AC3E}">
        <p14:creationId xmlns:p14="http://schemas.microsoft.com/office/powerpoint/2010/main" val="3689006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9D7EFE-260C-6F46-9AD5-CAF3B028070C}" type="datetimeFigureOut">
              <a:rPr lang="en-US" smtClean="0"/>
              <a:t>5/16/13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D30581-B04B-D244-BAFB-F48B8B0D1497}" type="slidenum">
              <a:rPr lang="en-US" smtClean="0"/>
              <a:t>‹#›</a:t>
            </a:fld>
            <a:endParaRPr lang="en-US"/>
          </a:p>
        </p:txBody>
      </p:sp>
    </p:spTree>
    <p:extLst>
      <p:ext uri="{BB962C8B-B14F-4D97-AF65-F5344CB8AC3E}">
        <p14:creationId xmlns:p14="http://schemas.microsoft.com/office/powerpoint/2010/main" val="270911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9D7EFE-260C-6F46-9AD5-CAF3B028070C}" type="datetimeFigureOut">
              <a:rPr lang="en-US" smtClean="0"/>
              <a:t>5/16/13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D30581-B04B-D244-BAFB-F48B8B0D1497}" type="slidenum">
              <a:rPr lang="en-US" smtClean="0"/>
              <a:t>‹#›</a:t>
            </a:fld>
            <a:endParaRPr lang="en-US"/>
          </a:p>
        </p:txBody>
      </p:sp>
    </p:spTree>
    <p:extLst>
      <p:ext uri="{BB962C8B-B14F-4D97-AF65-F5344CB8AC3E}">
        <p14:creationId xmlns:p14="http://schemas.microsoft.com/office/powerpoint/2010/main" val="2451091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D7EFE-260C-6F46-9AD5-CAF3B028070C}" type="datetimeFigureOut">
              <a:rPr lang="en-US" smtClean="0"/>
              <a:t>5/16/13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D30581-B04B-D244-BAFB-F48B8B0D1497}" type="slidenum">
              <a:rPr lang="en-US" smtClean="0"/>
              <a:t>‹#›</a:t>
            </a:fld>
            <a:endParaRPr lang="en-US"/>
          </a:p>
        </p:txBody>
      </p:sp>
    </p:spTree>
    <p:extLst>
      <p:ext uri="{BB962C8B-B14F-4D97-AF65-F5344CB8AC3E}">
        <p14:creationId xmlns:p14="http://schemas.microsoft.com/office/powerpoint/2010/main" val="4091639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9D7EFE-260C-6F46-9AD5-CAF3B028070C}" type="datetimeFigureOut">
              <a:rPr lang="en-US" smtClean="0"/>
              <a:t>5/16/13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30581-B04B-D244-BAFB-F48B8B0D1497}" type="slidenum">
              <a:rPr lang="en-US" smtClean="0"/>
              <a:t>‹#›</a:t>
            </a:fld>
            <a:endParaRPr lang="en-US"/>
          </a:p>
        </p:txBody>
      </p:sp>
    </p:spTree>
    <p:extLst>
      <p:ext uri="{BB962C8B-B14F-4D97-AF65-F5344CB8AC3E}">
        <p14:creationId xmlns:p14="http://schemas.microsoft.com/office/powerpoint/2010/main" val="6310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9D7EFE-260C-6F46-9AD5-CAF3B028070C}" type="datetimeFigureOut">
              <a:rPr lang="en-US" smtClean="0"/>
              <a:t>5/16/13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30581-B04B-D244-BAFB-F48B8B0D1497}" type="slidenum">
              <a:rPr lang="en-US" smtClean="0"/>
              <a:t>‹#›</a:t>
            </a:fld>
            <a:endParaRPr lang="en-US"/>
          </a:p>
        </p:txBody>
      </p:sp>
    </p:spTree>
    <p:extLst>
      <p:ext uri="{BB962C8B-B14F-4D97-AF65-F5344CB8AC3E}">
        <p14:creationId xmlns:p14="http://schemas.microsoft.com/office/powerpoint/2010/main" val="29734159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9D7EFE-260C-6F46-9AD5-CAF3B028070C}" type="datetimeFigureOut">
              <a:rPr lang="en-US" smtClean="0"/>
              <a:t>5/16/13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30581-B04B-D244-BAFB-F48B8B0D1497}" type="slidenum">
              <a:rPr lang="en-US" smtClean="0"/>
              <a:t>‹#›</a:t>
            </a:fld>
            <a:endParaRPr lang="en-US"/>
          </a:p>
        </p:txBody>
      </p:sp>
    </p:spTree>
    <p:extLst>
      <p:ext uri="{BB962C8B-B14F-4D97-AF65-F5344CB8AC3E}">
        <p14:creationId xmlns:p14="http://schemas.microsoft.com/office/powerpoint/2010/main" val="1868614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hyperlink" Target="mailto:heather.kerkering@hawaii.edu" TargetMode="External"/><Relationship Id="rId9" Type="http://schemas.openxmlformats.org/officeDocument/2006/relationships/hyperlink" Target="mailto:mmiwamot@hawaii.edu"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png"/><Relationship Id="rId10"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jpeg"/><Relationship Id="rId14" Type="http://schemas.openxmlformats.org/officeDocument/2006/relationships/image" Target="../media/image29.png"/><Relationship Id="rId1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jpeg"/><Relationship Id="rId9" Type="http://schemas.openxmlformats.org/officeDocument/2006/relationships/image" Target="../media/image24.jpeg"/><Relationship Id="rId10"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25 at 12.22.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5240"/>
          </a:xfrm>
          <a:prstGeom prst="rect">
            <a:avLst/>
          </a:prstGeom>
        </p:spPr>
      </p:pic>
      <p:pic>
        <p:nvPicPr>
          <p:cNvPr id="5" name="Picture 4" descr="Screen Shot 2013-01-30 at 11.50.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8501"/>
            <a:ext cx="9144000" cy="639499"/>
          </a:xfrm>
          <a:prstGeom prst="rect">
            <a:avLst/>
          </a:prstGeom>
        </p:spPr>
      </p:pic>
      <p:pic>
        <p:nvPicPr>
          <p:cNvPr id="6" name="Content Placeholder 8" descr="DSCN0567.JPG"/>
          <p:cNvPicPr>
            <a:picLocks noChangeAspect="1"/>
          </p:cNvPicPr>
          <p:nvPr/>
        </p:nvPicPr>
        <p:blipFill>
          <a:blip r:embed="rId5" cstate="print">
            <a:extLst>
              <a:ext uri="{28A0092B-C50C-407E-A947-70E740481C1C}">
                <a14:useLocalDpi xmlns:a14="http://schemas.microsoft.com/office/drawing/2010/main" val="0"/>
              </a:ext>
            </a:extLst>
          </a:blip>
          <a:srcRect t="13995" b="13995"/>
          <a:stretch>
            <a:fillRect/>
          </a:stretch>
        </p:blipFill>
        <p:spPr>
          <a:xfrm>
            <a:off x="0" y="5092104"/>
            <a:ext cx="3269748" cy="1765896"/>
          </a:xfrm>
          <a:prstGeom prst="rect">
            <a:avLst/>
          </a:prstGeom>
        </p:spPr>
      </p:pic>
      <p:pic>
        <p:nvPicPr>
          <p:cNvPr id="7" name="Picture 6"/>
          <p:cNvPicPr>
            <a:picLocks noChangeAspect="1"/>
          </p:cNvPicPr>
          <p:nvPr/>
        </p:nvPicPr>
        <p:blipFill>
          <a:blip r:embed="rId6"/>
          <a:stretch>
            <a:fillRect/>
          </a:stretch>
        </p:blipFill>
        <p:spPr>
          <a:xfrm>
            <a:off x="3292761" y="5092104"/>
            <a:ext cx="2519664" cy="1795016"/>
          </a:xfrm>
          <a:prstGeom prst="rect">
            <a:avLst/>
          </a:prstGeom>
        </p:spPr>
      </p:pic>
      <p:pic>
        <p:nvPicPr>
          <p:cNvPr id="8" name="Content Placeholder 6"/>
          <p:cNvPicPr>
            <a:picLocks noChangeAspect="1"/>
          </p:cNvPicPr>
          <p:nvPr/>
        </p:nvPicPr>
        <p:blipFill>
          <a:blip r:embed="rId7"/>
          <a:srcRect t="15112" b="15112"/>
          <a:stretch>
            <a:fillRect/>
          </a:stretch>
        </p:blipFill>
        <p:spPr>
          <a:xfrm>
            <a:off x="5812425" y="5058713"/>
            <a:ext cx="3331575" cy="1799287"/>
          </a:xfrm>
          <a:prstGeom prst="rect">
            <a:avLst/>
          </a:prstGeom>
        </p:spPr>
      </p:pic>
      <p:sp>
        <p:nvSpPr>
          <p:cNvPr id="9" name="TextBox 8"/>
          <p:cNvSpPr txBox="1"/>
          <p:nvPr/>
        </p:nvSpPr>
        <p:spPr>
          <a:xfrm>
            <a:off x="946727" y="1154741"/>
            <a:ext cx="7316644" cy="461665"/>
          </a:xfrm>
          <a:prstGeom prst="rect">
            <a:avLst/>
          </a:prstGeom>
          <a:noFill/>
        </p:spPr>
        <p:txBody>
          <a:bodyPr wrap="square" rtlCol="0">
            <a:spAutoFit/>
          </a:bodyPr>
          <a:lstStyle/>
          <a:p>
            <a:pPr algn="ctr"/>
            <a:r>
              <a:rPr lang="en-US" sz="2400" dirty="0" smtClean="0"/>
              <a:t>Pacific Islands Ocean Observing System </a:t>
            </a:r>
            <a:endParaRPr lang="en-US" sz="2400" dirty="0"/>
          </a:p>
        </p:txBody>
      </p:sp>
      <p:sp>
        <p:nvSpPr>
          <p:cNvPr id="11" name="TextBox 10"/>
          <p:cNvSpPr txBox="1"/>
          <p:nvPr/>
        </p:nvSpPr>
        <p:spPr>
          <a:xfrm>
            <a:off x="1232286" y="1890422"/>
            <a:ext cx="3245556" cy="923330"/>
          </a:xfrm>
          <a:prstGeom prst="rect">
            <a:avLst/>
          </a:prstGeom>
          <a:noFill/>
        </p:spPr>
        <p:txBody>
          <a:bodyPr wrap="square" rtlCol="0">
            <a:spAutoFit/>
          </a:bodyPr>
          <a:lstStyle/>
          <a:p>
            <a:pPr algn="ctr"/>
            <a:r>
              <a:rPr lang="en-US" dirty="0" smtClean="0"/>
              <a:t>Heather Kerkering</a:t>
            </a:r>
          </a:p>
          <a:p>
            <a:pPr algn="ctr"/>
            <a:r>
              <a:rPr lang="en-US" dirty="0" smtClean="0"/>
              <a:t>Director</a:t>
            </a:r>
          </a:p>
          <a:p>
            <a:pPr algn="ctr"/>
            <a:r>
              <a:rPr lang="en-US" dirty="0" smtClean="0">
                <a:hlinkClick r:id="rId8"/>
              </a:rPr>
              <a:t>heather.kerkering@hawaii.edu</a:t>
            </a:r>
            <a:r>
              <a:rPr lang="en-US" dirty="0" smtClean="0"/>
              <a:t> </a:t>
            </a:r>
            <a:endParaRPr lang="en-US" dirty="0"/>
          </a:p>
        </p:txBody>
      </p:sp>
      <p:sp>
        <p:nvSpPr>
          <p:cNvPr id="12" name="TextBox 14"/>
          <p:cNvSpPr txBox="1">
            <a:spLocks noChangeArrowheads="1"/>
          </p:cNvSpPr>
          <p:nvPr/>
        </p:nvSpPr>
        <p:spPr bwMode="auto">
          <a:xfrm>
            <a:off x="0" y="4514048"/>
            <a:ext cx="9144000" cy="578056"/>
          </a:xfrm>
          <a:prstGeom prst="rect">
            <a:avLst/>
          </a:prstGeom>
          <a:solidFill>
            <a:schemeClr val="bg1">
              <a:lumMod val="75000"/>
              <a:lumOff val="25000"/>
              <a:alpha val="50000"/>
            </a:schemeClr>
          </a:solidFill>
          <a:ln>
            <a:noFill/>
          </a:ln>
        </p:spPr>
        <p:txBody>
          <a:bodyPr lIns="68295" tIns="34142" rIns="68295" bIns="34142">
            <a:spAutoFit/>
          </a:bodyPr>
          <a:lstStyle>
            <a:lvl1pPr eaLnBrk="0" hangingPunct="0">
              <a:defRPr sz="2400">
                <a:solidFill>
                  <a:schemeClr val="tx1"/>
                </a:solidFill>
                <a:latin typeface="Calibri" charset="0"/>
                <a:ea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1211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211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211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21126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300" i="1" dirty="0"/>
              <a:t>US IOOS®: A Partnership for Lives and Livelihoods</a:t>
            </a:r>
            <a:endParaRPr lang="en-US" sz="3300" dirty="0"/>
          </a:p>
        </p:txBody>
      </p:sp>
      <p:sp>
        <p:nvSpPr>
          <p:cNvPr id="13" name="TextBox 12"/>
          <p:cNvSpPr txBox="1"/>
          <p:nvPr/>
        </p:nvSpPr>
        <p:spPr>
          <a:xfrm>
            <a:off x="4846810" y="1787379"/>
            <a:ext cx="2519664" cy="1200329"/>
          </a:xfrm>
          <a:prstGeom prst="rect">
            <a:avLst/>
          </a:prstGeom>
          <a:noFill/>
        </p:spPr>
        <p:txBody>
          <a:bodyPr wrap="square" rtlCol="0">
            <a:spAutoFit/>
          </a:bodyPr>
          <a:lstStyle/>
          <a:p>
            <a:pPr algn="ctr"/>
            <a:r>
              <a:rPr lang="en-US" dirty="0" smtClean="0"/>
              <a:t>Melissa Iwamoto</a:t>
            </a:r>
          </a:p>
          <a:p>
            <a:pPr algn="ctr"/>
            <a:r>
              <a:rPr lang="en-US" dirty="0" smtClean="0"/>
              <a:t>Program and Outreach Coordinator</a:t>
            </a:r>
          </a:p>
          <a:p>
            <a:pPr algn="ctr"/>
            <a:r>
              <a:rPr lang="en-US" dirty="0" smtClean="0">
                <a:hlinkClick r:id="rId9"/>
              </a:rPr>
              <a:t>mmiwamot@hawaii.edu</a:t>
            </a:r>
            <a:r>
              <a:rPr lang="en-US" dirty="0" smtClean="0"/>
              <a:t> </a:t>
            </a:r>
            <a:endParaRPr lang="en-US" dirty="0"/>
          </a:p>
        </p:txBody>
      </p:sp>
      <p:sp>
        <p:nvSpPr>
          <p:cNvPr id="2" name="TextBox 1"/>
          <p:cNvSpPr txBox="1"/>
          <p:nvPr/>
        </p:nvSpPr>
        <p:spPr>
          <a:xfrm>
            <a:off x="3049455" y="3328686"/>
            <a:ext cx="3147147" cy="923330"/>
          </a:xfrm>
          <a:prstGeom prst="rect">
            <a:avLst/>
          </a:prstGeom>
          <a:noFill/>
        </p:spPr>
        <p:txBody>
          <a:bodyPr wrap="square" rtlCol="0">
            <a:spAutoFit/>
          </a:bodyPr>
          <a:lstStyle/>
          <a:p>
            <a:pPr algn="ctr"/>
            <a:r>
              <a:rPr lang="en-US" dirty="0" smtClean="0"/>
              <a:t>Majuro</a:t>
            </a:r>
          </a:p>
          <a:p>
            <a:pPr algn="ctr"/>
            <a:r>
              <a:rPr lang="en-US" dirty="0" smtClean="0"/>
              <a:t>Republic of the Marshall Islands</a:t>
            </a:r>
          </a:p>
          <a:p>
            <a:pPr algn="ctr"/>
            <a:r>
              <a:rPr lang="en-US" dirty="0" smtClean="0"/>
              <a:t>April 24, 2013</a:t>
            </a:r>
            <a:endParaRPr lang="en-US" dirty="0"/>
          </a:p>
        </p:txBody>
      </p:sp>
    </p:spTree>
    <p:extLst>
      <p:ext uri="{BB962C8B-B14F-4D97-AF65-F5344CB8AC3E}">
        <p14:creationId xmlns:p14="http://schemas.microsoft.com/office/powerpoint/2010/main" val="34948483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4" name="Line 2"/>
          <p:cNvSpPr>
            <a:spLocks noChangeShapeType="1"/>
          </p:cNvSpPr>
          <p:nvPr/>
        </p:nvSpPr>
        <p:spPr bwMode="auto">
          <a:xfrm>
            <a:off x="0" y="685800"/>
            <a:ext cx="9144000" cy="1588"/>
          </a:xfrm>
          <a:prstGeom prst="line">
            <a:avLst/>
          </a:prstGeom>
          <a:noFill/>
          <a:ln w="1908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795" name="Text Box 3"/>
          <p:cNvSpPr txBox="1">
            <a:spLocks noChangeArrowheads="1"/>
          </p:cNvSpPr>
          <p:nvPr/>
        </p:nvSpPr>
        <p:spPr bwMode="auto">
          <a:xfrm>
            <a:off x="8837613" y="6565900"/>
            <a:ext cx="230187"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lgn="r">
              <a:buClrTx/>
              <a:buFontTx/>
              <a:buNone/>
              <a:defRPr/>
            </a:pPr>
            <a:fld id="{F8749844-6F6F-CF4B-8C96-DC57BE4FA08C}" type="slidenum">
              <a:rPr lang="en-US" sz="1000" smtClean="0">
                <a:solidFill>
                  <a:srgbClr val="FFFFFF"/>
                </a:solidFill>
                <a:latin typeface="Arial" charset="0"/>
                <a:cs typeface="Arial" charset="0"/>
              </a:rPr>
              <a:pPr algn="r">
                <a:buClrTx/>
                <a:buFontTx/>
                <a:buNone/>
                <a:defRPr/>
              </a:pPr>
              <a:t>10</a:t>
            </a:fld>
            <a:endParaRPr lang="en-US" sz="1000" smtClean="0">
              <a:solidFill>
                <a:srgbClr val="FFFFFF"/>
              </a:solidFill>
              <a:latin typeface="Arial" charset="0"/>
              <a:cs typeface="Arial" charset="0"/>
            </a:endParaRPr>
          </a:p>
        </p:txBody>
      </p:sp>
      <p:sp>
        <p:nvSpPr>
          <p:cNvPr id="33796" name="Text Box 4"/>
          <p:cNvSpPr txBox="1">
            <a:spLocks noChangeArrowheads="1"/>
          </p:cNvSpPr>
          <p:nvPr/>
        </p:nvSpPr>
        <p:spPr bwMode="auto">
          <a:xfrm>
            <a:off x="0" y="0"/>
            <a:ext cx="9144000"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60" tIns="38160" rIns="38160" bIns="3816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buClrTx/>
              <a:buFontTx/>
              <a:buNone/>
              <a:defRPr/>
            </a:pPr>
            <a:r>
              <a:rPr lang="en-US" sz="3200" b="1" smtClean="0">
                <a:solidFill>
                  <a:srgbClr val="B8CCE4"/>
                </a:solidFill>
                <a:latin typeface="Arial" charset="0"/>
                <a:ea typeface="ヒラギノ角ゴ ProN W6" charset="0"/>
                <a:cs typeface="ヒラギノ角ゴ ProN W6" charset="0"/>
              </a:rPr>
              <a:t>Wave Observations</a:t>
            </a:r>
          </a:p>
        </p:txBody>
      </p:sp>
      <p:pic>
        <p:nvPicPr>
          <p:cNvPr id="337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8" y="1442852"/>
            <a:ext cx="4779962" cy="2827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9" name="Line 7"/>
          <p:cNvSpPr>
            <a:spLocks noChangeShapeType="1"/>
          </p:cNvSpPr>
          <p:nvPr/>
        </p:nvSpPr>
        <p:spPr bwMode="auto">
          <a:xfrm flipH="1">
            <a:off x="4898786" y="2266311"/>
            <a:ext cx="1230313" cy="1130300"/>
          </a:xfrm>
          <a:prstGeom prst="line">
            <a:avLst/>
          </a:prstGeom>
          <a:noFill/>
          <a:ln w="54720" cap="sq">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00" name="Text Box 8"/>
          <p:cNvSpPr txBox="1">
            <a:spLocks noChangeArrowheads="1"/>
          </p:cNvSpPr>
          <p:nvPr/>
        </p:nvSpPr>
        <p:spPr bwMode="auto">
          <a:xfrm>
            <a:off x="117475" y="857250"/>
            <a:ext cx="8156575"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lgn="l">
              <a:buClrTx/>
              <a:buFontTx/>
              <a:buNone/>
              <a:defRPr/>
            </a:pPr>
            <a:r>
              <a:rPr lang="en-US" sz="3200" smtClean="0">
                <a:solidFill>
                  <a:srgbClr val="FFFFFF"/>
                </a:solidFill>
                <a:latin typeface="Times New Roman" charset="0"/>
              </a:rPr>
              <a:t>Current live locations provided by PacIOOS</a:t>
            </a:r>
          </a:p>
        </p:txBody>
      </p:sp>
      <p:sp>
        <p:nvSpPr>
          <p:cNvPr id="33801" name="Text Box 9"/>
          <p:cNvSpPr txBox="1">
            <a:spLocks noChangeArrowheads="1"/>
          </p:cNvSpPr>
          <p:nvPr/>
        </p:nvSpPr>
        <p:spPr bwMode="auto">
          <a:xfrm>
            <a:off x="5805488" y="1779588"/>
            <a:ext cx="2962275"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lgn="l">
              <a:buClrTx/>
              <a:buFontTx/>
              <a:buNone/>
              <a:defRPr/>
            </a:pPr>
            <a:r>
              <a:rPr lang="en-US" sz="3200" dirty="0" smtClean="0">
                <a:solidFill>
                  <a:srgbClr val="FFFFFF"/>
                </a:solidFill>
                <a:latin typeface="Times New Roman" charset="0"/>
              </a:rPr>
              <a:t>Majuro (</a:t>
            </a:r>
            <a:r>
              <a:rPr lang="en-US" sz="3200" dirty="0" err="1" smtClean="0">
                <a:solidFill>
                  <a:srgbClr val="FFFFFF"/>
                </a:solidFill>
                <a:latin typeface="Times New Roman" charset="0"/>
              </a:rPr>
              <a:t>Kalo</a:t>
            </a:r>
            <a:r>
              <a:rPr lang="en-US" sz="3200" dirty="0" smtClean="0">
                <a:solidFill>
                  <a:srgbClr val="FFFFFF"/>
                </a:solidFill>
                <a:latin typeface="Times New Roman" charset="0"/>
              </a:rPr>
              <a:t>)</a:t>
            </a:r>
          </a:p>
        </p:txBody>
      </p:sp>
      <p:sp>
        <p:nvSpPr>
          <p:cNvPr id="2" name="TextBox 1"/>
          <p:cNvSpPr txBox="1"/>
          <p:nvPr/>
        </p:nvSpPr>
        <p:spPr>
          <a:xfrm>
            <a:off x="5035550" y="3624263"/>
            <a:ext cx="4032250" cy="2862323"/>
          </a:xfrm>
          <a:prstGeom prst="rect">
            <a:avLst/>
          </a:prstGeom>
          <a:noFill/>
        </p:spPr>
        <p:txBody>
          <a:bodyPr wrap="square" rtlCol="0">
            <a:spAutoFit/>
          </a:bodyPr>
          <a:lstStyle/>
          <a:p>
            <a:endParaRPr lang="en-US" dirty="0">
              <a:solidFill>
                <a:schemeClr val="bg1"/>
              </a:solidFill>
            </a:endParaRPr>
          </a:p>
          <a:p>
            <a:r>
              <a:rPr lang="en-US" dirty="0">
                <a:solidFill>
                  <a:schemeClr val="bg1"/>
                </a:solidFill>
              </a:rPr>
              <a:t>The additional data provided by the </a:t>
            </a:r>
            <a:r>
              <a:rPr lang="en-US" dirty="0" err="1">
                <a:solidFill>
                  <a:schemeClr val="bg1"/>
                </a:solidFill>
              </a:rPr>
              <a:t>Kalo</a:t>
            </a:r>
            <a:r>
              <a:rPr lang="en-US" dirty="0">
                <a:solidFill>
                  <a:schemeClr val="bg1"/>
                </a:solidFill>
              </a:rPr>
              <a:t> </a:t>
            </a:r>
            <a:r>
              <a:rPr lang="en-US" dirty="0" smtClean="0">
                <a:solidFill>
                  <a:schemeClr val="bg1"/>
                </a:solidFill>
              </a:rPr>
              <a:t>Buoy </a:t>
            </a:r>
            <a:r>
              <a:rPr lang="en-US" dirty="0">
                <a:solidFill>
                  <a:schemeClr val="bg1"/>
                </a:solidFill>
              </a:rPr>
              <a:t>enhanced our capability to provide reliable wave </a:t>
            </a:r>
            <a:r>
              <a:rPr lang="en-US" dirty="0" smtClean="0">
                <a:solidFill>
                  <a:schemeClr val="bg1"/>
                </a:solidFill>
              </a:rPr>
              <a:t>information </a:t>
            </a:r>
            <a:r>
              <a:rPr lang="en-US" dirty="0">
                <a:solidFill>
                  <a:schemeClr val="bg1"/>
                </a:solidFill>
              </a:rPr>
              <a:t>and conditions to the mariners and the coastal communities.  We are able to provide quality advisories and warnings and have saved lives and better protected coastal properties. </a:t>
            </a:r>
            <a:r>
              <a:rPr lang="en-US" dirty="0" smtClean="0">
                <a:solidFill>
                  <a:schemeClr val="bg1"/>
                </a:solidFill>
              </a:rPr>
              <a:t> - R. White</a:t>
            </a:r>
            <a:endParaRPr lang="en-US" dirty="0">
              <a:solidFill>
                <a:schemeClr val="bg1"/>
              </a:solidFill>
            </a:endParaRPr>
          </a:p>
          <a:p>
            <a:endParaRPr lang="en-US" dirty="0"/>
          </a:p>
        </p:txBody>
      </p:sp>
    </p:spTree>
    <p:extLst>
      <p:ext uri="{BB962C8B-B14F-4D97-AF65-F5344CB8AC3E}">
        <p14:creationId xmlns:p14="http://schemas.microsoft.com/office/powerpoint/2010/main" val="4800952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4-23 at 9.57.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114300"/>
            <a:ext cx="8432800" cy="6616700"/>
          </a:xfrm>
          <a:prstGeom prst="rect">
            <a:avLst/>
          </a:prstGeom>
        </p:spPr>
      </p:pic>
    </p:spTree>
    <p:extLst>
      <p:ext uri="{BB962C8B-B14F-4D97-AF65-F5344CB8AC3E}">
        <p14:creationId xmlns:p14="http://schemas.microsoft.com/office/powerpoint/2010/main" val="42046745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4-23 at 9.54.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0"/>
            <a:ext cx="8949447" cy="6858000"/>
          </a:xfrm>
          <a:prstGeom prst="rect">
            <a:avLst/>
          </a:prstGeom>
        </p:spPr>
      </p:pic>
    </p:spTree>
    <p:extLst>
      <p:ext uri="{BB962C8B-B14F-4D97-AF65-F5344CB8AC3E}">
        <p14:creationId xmlns:p14="http://schemas.microsoft.com/office/powerpoint/2010/main" val="16423133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76200" y="0"/>
            <a:ext cx="8968154" cy="6858000"/>
          </a:xfrm>
          <a:prstGeom prst="rect">
            <a:avLst/>
          </a:prstGeom>
        </p:spPr>
      </p:pic>
    </p:spTree>
    <p:extLst>
      <p:ext uri="{BB962C8B-B14F-4D97-AF65-F5344CB8AC3E}">
        <p14:creationId xmlns:p14="http://schemas.microsoft.com/office/powerpoint/2010/main" val="15533815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0" name="Line 2"/>
          <p:cNvSpPr>
            <a:spLocks noChangeShapeType="1"/>
          </p:cNvSpPr>
          <p:nvPr/>
        </p:nvSpPr>
        <p:spPr bwMode="auto">
          <a:xfrm>
            <a:off x="0" y="685800"/>
            <a:ext cx="9144000" cy="1588"/>
          </a:xfrm>
          <a:prstGeom prst="line">
            <a:avLst/>
          </a:prstGeom>
          <a:noFill/>
          <a:ln w="1908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7891" name="Text Box 3"/>
          <p:cNvSpPr txBox="1">
            <a:spLocks noChangeArrowheads="1"/>
          </p:cNvSpPr>
          <p:nvPr/>
        </p:nvSpPr>
        <p:spPr bwMode="auto">
          <a:xfrm>
            <a:off x="8837613" y="6565900"/>
            <a:ext cx="230187"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lgn="r">
              <a:buClrTx/>
              <a:buFontTx/>
              <a:buNone/>
              <a:defRPr/>
            </a:pPr>
            <a:fld id="{220F1D7A-5999-7949-9E16-8C21674AB235}" type="slidenum">
              <a:rPr lang="en-US" sz="1000" smtClean="0">
                <a:solidFill>
                  <a:srgbClr val="FFFFFF"/>
                </a:solidFill>
                <a:latin typeface="Arial" charset="0"/>
                <a:cs typeface="Arial" charset="0"/>
              </a:rPr>
              <a:pPr algn="r">
                <a:buClrTx/>
                <a:buFontTx/>
                <a:buNone/>
                <a:defRPr/>
              </a:pPr>
              <a:t>14</a:t>
            </a:fld>
            <a:endParaRPr lang="en-US" sz="1000" smtClean="0">
              <a:solidFill>
                <a:srgbClr val="FFFFFF"/>
              </a:solidFill>
              <a:latin typeface="Arial" charset="0"/>
              <a:cs typeface="Arial" charset="0"/>
            </a:endParaRPr>
          </a:p>
        </p:txBody>
      </p:sp>
      <p:sp>
        <p:nvSpPr>
          <p:cNvPr id="37892" name="Text Box 4"/>
          <p:cNvSpPr txBox="1">
            <a:spLocks noChangeArrowheads="1"/>
          </p:cNvSpPr>
          <p:nvPr/>
        </p:nvSpPr>
        <p:spPr bwMode="auto">
          <a:xfrm>
            <a:off x="0" y="0"/>
            <a:ext cx="9144000"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60" tIns="38160" rIns="38160" bIns="3816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buClrTx/>
              <a:buFontTx/>
              <a:buNone/>
              <a:defRPr/>
            </a:pPr>
            <a:r>
              <a:rPr lang="en-US" sz="3200" b="1" smtClean="0">
                <a:solidFill>
                  <a:srgbClr val="B8CCE4"/>
                </a:solidFill>
                <a:latin typeface="Arial" charset="0"/>
                <a:ea typeface="ヒラギノ角ゴ ProN W6" charset="0"/>
                <a:cs typeface="ヒラギノ角ゴ ProN W6" charset="0"/>
              </a:rPr>
              <a:t>Wave Observations</a:t>
            </a:r>
          </a:p>
        </p:txBody>
      </p:sp>
      <p:sp>
        <p:nvSpPr>
          <p:cNvPr id="37893" name="Text Box 5"/>
          <p:cNvSpPr txBox="1">
            <a:spLocks noChangeArrowheads="1"/>
          </p:cNvSpPr>
          <p:nvPr/>
        </p:nvSpPr>
        <p:spPr bwMode="auto">
          <a:xfrm>
            <a:off x="260350" y="1273175"/>
            <a:ext cx="3870325" cy="431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buClrTx/>
              <a:buFontTx/>
              <a:buNone/>
              <a:defRPr/>
            </a:pPr>
            <a:r>
              <a:rPr lang="en-US" sz="2600" smtClean="0">
                <a:solidFill>
                  <a:srgbClr val="FFFFFF"/>
                </a:solidFill>
                <a:latin typeface="Times New Roman" charset="0"/>
              </a:rPr>
              <a:t>Majuro real time spectral energy density form CDIP.  This data allows for the spatial differentiation of incoming swell.  With local directional swell, accurate run-up and inundation forecast become possible.</a:t>
            </a:r>
            <a:r>
              <a:rPr lang="en-US" sz="3200" smtClean="0">
                <a:solidFill>
                  <a:srgbClr val="FFFFFF"/>
                </a:solidFill>
              </a:rPr>
              <a:t> </a:t>
            </a:r>
          </a:p>
        </p:txBody>
      </p:sp>
      <p:pic>
        <p:nvPicPr>
          <p:cNvPr id="37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038" y="1039813"/>
            <a:ext cx="4224337" cy="4905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21381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4-23 at 10.18.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0"/>
            <a:ext cx="8016106" cy="6858000"/>
          </a:xfrm>
          <a:prstGeom prst="rect">
            <a:avLst/>
          </a:prstGeom>
        </p:spPr>
      </p:pic>
    </p:spTree>
    <p:extLst>
      <p:ext uri="{BB962C8B-B14F-4D97-AF65-F5344CB8AC3E}">
        <p14:creationId xmlns:p14="http://schemas.microsoft.com/office/powerpoint/2010/main" val="14434604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6" name="Line 2"/>
          <p:cNvSpPr>
            <a:spLocks noChangeShapeType="1"/>
          </p:cNvSpPr>
          <p:nvPr/>
        </p:nvSpPr>
        <p:spPr bwMode="auto">
          <a:xfrm>
            <a:off x="0" y="685800"/>
            <a:ext cx="9144000" cy="1588"/>
          </a:xfrm>
          <a:prstGeom prst="line">
            <a:avLst/>
          </a:prstGeom>
          <a:noFill/>
          <a:ln w="1908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387" name="Text Box 3"/>
          <p:cNvSpPr txBox="1">
            <a:spLocks noChangeArrowheads="1"/>
          </p:cNvSpPr>
          <p:nvPr/>
        </p:nvSpPr>
        <p:spPr bwMode="auto">
          <a:xfrm>
            <a:off x="8837613" y="6565900"/>
            <a:ext cx="230187"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lgn="r">
              <a:buClrTx/>
              <a:buFontTx/>
              <a:buNone/>
              <a:defRPr/>
            </a:pPr>
            <a:fld id="{B2112B63-95CD-244E-B5C6-B7BB14901EAE}" type="slidenum">
              <a:rPr lang="en-US" sz="1000" smtClean="0">
                <a:solidFill>
                  <a:srgbClr val="FFFFFF"/>
                </a:solidFill>
                <a:latin typeface="Arial" charset="0"/>
                <a:cs typeface="Arial" charset="0"/>
              </a:rPr>
              <a:pPr algn="r">
                <a:buClrTx/>
                <a:buFontTx/>
                <a:buNone/>
                <a:defRPr/>
              </a:pPr>
              <a:t>16</a:t>
            </a:fld>
            <a:endParaRPr lang="en-US" sz="1000" smtClean="0">
              <a:solidFill>
                <a:srgbClr val="FFFFFF"/>
              </a:solidFill>
              <a:latin typeface="Arial" charset="0"/>
              <a:cs typeface="Arial" charset="0"/>
            </a:endParaRPr>
          </a:p>
        </p:txBody>
      </p:sp>
      <p:sp>
        <p:nvSpPr>
          <p:cNvPr id="16388" name="Text Box 4"/>
          <p:cNvSpPr txBox="1">
            <a:spLocks noChangeArrowheads="1"/>
          </p:cNvSpPr>
          <p:nvPr/>
        </p:nvSpPr>
        <p:spPr bwMode="auto">
          <a:xfrm>
            <a:off x="0" y="0"/>
            <a:ext cx="8455025"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60" tIns="38160" rIns="38160" bIns="3816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buClrTx/>
              <a:buFontTx/>
              <a:buNone/>
              <a:defRPr/>
            </a:pPr>
            <a:r>
              <a:rPr lang="en-US" sz="3200" b="1" smtClean="0">
                <a:solidFill>
                  <a:srgbClr val="B8CCE4"/>
                </a:solidFill>
                <a:latin typeface="Arial" charset="0"/>
                <a:ea typeface="ヒラギノ角ゴ ProN W6" charset="0"/>
                <a:cs typeface="ヒラギノ角ゴ ProN W6" charset="0"/>
              </a:rPr>
              <a:t>Sea Level Forecast for Harbors/Lagoons</a:t>
            </a:r>
          </a:p>
        </p:txBody>
      </p:sp>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25" y="896938"/>
            <a:ext cx="4025900" cy="513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90" name="Text Box 6"/>
          <p:cNvSpPr txBox="1">
            <a:spLocks noChangeArrowheads="1"/>
          </p:cNvSpPr>
          <p:nvPr/>
        </p:nvSpPr>
        <p:spPr bwMode="auto">
          <a:xfrm>
            <a:off x="4662488" y="1208088"/>
            <a:ext cx="4324350" cy="3929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buClrTx/>
              <a:buFontTx/>
              <a:buNone/>
              <a:defRPr/>
            </a:pPr>
            <a:r>
              <a:rPr lang="en-US" sz="2600" smtClean="0">
                <a:solidFill>
                  <a:srgbClr val="FFFFFF"/>
                </a:solidFill>
                <a:latin typeface="DejaVu Serif" charset="0"/>
              </a:rPr>
              <a:t>Example of PacIOOS Majuro sea level forecast. Second page shows the forecast tide and residual forecast.  Only two products are necessary to create a forecast for each station, a historical sea level record and real time sea level. </a:t>
            </a:r>
          </a:p>
        </p:txBody>
      </p:sp>
    </p:spTree>
    <p:extLst>
      <p:ext uri="{BB962C8B-B14F-4D97-AF65-F5344CB8AC3E}">
        <p14:creationId xmlns:p14="http://schemas.microsoft.com/office/powerpoint/2010/main" val="40071160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6" name="Line 2"/>
          <p:cNvSpPr>
            <a:spLocks noChangeShapeType="1"/>
          </p:cNvSpPr>
          <p:nvPr/>
        </p:nvSpPr>
        <p:spPr bwMode="auto">
          <a:xfrm>
            <a:off x="0" y="685800"/>
            <a:ext cx="9144000" cy="1588"/>
          </a:xfrm>
          <a:prstGeom prst="line">
            <a:avLst/>
          </a:prstGeom>
          <a:noFill/>
          <a:ln w="1908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67" name="Text Box 3"/>
          <p:cNvSpPr txBox="1">
            <a:spLocks noChangeArrowheads="1"/>
          </p:cNvSpPr>
          <p:nvPr/>
        </p:nvSpPr>
        <p:spPr bwMode="auto">
          <a:xfrm>
            <a:off x="8837613" y="6565900"/>
            <a:ext cx="230187"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lgn="r">
              <a:buClrTx/>
              <a:buFontTx/>
              <a:buNone/>
              <a:defRPr/>
            </a:pPr>
            <a:fld id="{2538EA3B-88DE-A140-A468-AC8F95E29154}" type="slidenum">
              <a:rPr lang="en-US" sz="1000" smtClean="0">
                <a:solidFill>
                  <a:srgbClr val="FFFFFF"/>
                </a:solidFill>
                <a:latin typeface="Arial" charset="0"/>
                <a:cs typeface="Arial" charset="0"/>
              </a:rPr>
              <a:pPr algn="r">
                <a:buClrTx/>
                <a:buFontTx/>
                <a:buNone/>
                <a:defRPr/>
              </a:pPr>
              <a:t>17</a:t>
            </a:fld>
            <a:endParaRPr lang="en-US" sz="1000" smtClean="0">
              <a:solidFill>
                <a:srgbClr val="FFFFFF"/>
              </a:solidFill>
              <a:latin typeface="Arial" charset="0"/>
              <a:cs typeface="Arial" charset="0"/>
            </a:endParaRPr>
          </a:p>
        </p:txBody>
      </p:sp>
      <p:sp>
        <p:nvSpPr>
          <p:cNvPr id="11268" name="Text Box 4"/>
          <p:cNvSpPr txBox="1">
            <a:spLocks noChangeArrowheads="1"/>
          </p:cNvSpPr>
          <p:nvPr/>
        </p:nvSpPr>
        <p:spPr bwMode="auto">
          <a:xfrm>
            <a:off x="0" y="0"/>
            <a:ext cx="8455025"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60" tIns="38160" rIns="38160" bIns="3816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buClrTx/>
              <a:buFontTx/>
              <a:buNone/>
              <a:defRPr/>
            </a:pPr>
            <a:r>
              <a:rPr lang="en-US" sz="3200" b="1" smtClean="0">
                <a:solidFill>
                  <a:srgbClr val="B8CCE4"/>
                </a:solidFill>
                <a:latin typeface="Arial" charset="0"/>
                <a:ea typeface="ヒラギノ角ゴ ProN W6" charset="0"/>
                <a:cs typeface="ヒラギノ角ゴ ProN W6" charset="0"/>
              </a:rPr>
              <a:t>Sea Level Forecast for Harbors/Lagoons</a:t>
            </a:r>
          </a:p>
        </p:txBody>
      </p:sp>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266825"/>
            <a:ext cx="5870575" cy="4552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70" name="Text Box 6"/>
          <p:cNvSpPr txBox="1">
            <a:spLocks noChangeArrowheads="1"/>
          </p:cNvSpPr>
          <p:nvPr/>
        </p:nvSpPr>
        <p:spPr bwMode="auto">
          <a:xfrm>
            <a:off x="6286500" y="1371600"/>
            <a:ext cx="2727325" cy="392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lgn="l">
              <a:buClrTx/>
              <a:buFontTx/>
              <a:buNone/>
              <a:defRPr/>
            </a:pPr>
            <a:r>
              <a:rPr lang="en-US" sz="2400" dirty="0" smtClean="0">
                <a:solidFill>
                  <a:srgbClr val="FFFFFF"/>
                </a:solidFill>
                <a:latin typeface="DejaVu Serif" charset="0"/>
              </a:rPr>
              <a:t>An Example of Majuro Atoll Sea Level Driven to Higher Levels Resulting in Roadway Flooding (video)</a:t>
            </a:r>
          </a:p>
        </p:txBody>
      </p:sp>
    </p:spTree>
    <p:extLst>
      <p:ext uri="{BB962C8B-B14F-4D97-AF65-F5344CB8AC3E}">
        <p14:creationId xmlns:p14="http://schemas.microsoft.com/office/powerpoint/2010/main" val="4365285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0 at 5.07.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3067"/>
            <a:ext cx="9144000" cy="5130602"/>
          </a:xfrm>
          <a:prstGeom prst="rect">
            <a:avLst/>
          </a:prstGeom>
        </p:spPr>
      </p:pic>
      <p:sp>
        <p:nvSpPr>
          <p:cNvPr id="2" name="Oval 1"/>
          <p:cNvSpPr/>
          <p:nvPr/>
        </p:nvSpPr>
        <p:spPr>
          <a:xfrm>
            <a:off x="7535639" y="3870074"/>
            <a:ext cx="754762" cy="803716"/>
          </a:xfrm>
          <a:prstGeom prst="ellipse">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creen Shot 2012-10-25 at 12.22.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15240"/>
          </a:xfrm>
          <a:prstGeom prst="rect">
            <a:avLst/>
          </a:prstGeom>
        </p:spPr>
      </p:pic>
      <p:pic>
        <p:nvPicPr>
          <p:cNvPr id="6" name="Picture 15" descr="SBE 16plus V2 - 03-m3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17916"/>
            <a:ext cx="2750776" cy="166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3153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4-23 at 10.05.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0"/>
            <a:ext cx="8446770" cy="6858000"/>
          </a:xfrm>
          <a:prstGeom prst="rect">
            <a:avLst/>
          </a:prstGeom>
        </p:spPr>
      </p:pic>
    </p:spTree>
    <p:extLst>
      <p:ext uri="{BB962C8B-B14F-4D97-AF65-F5344CB8AC3E}">
        <p14:creationId xmlns:p14="http://schemas.microsoft.com/office/powerpoint/2010/main" val="24067616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2" name="Line 2"/>
          <p:cNvSpPr>
            <a:spLocks noChangeShapeType="1"/>
          </p:cNvSpPr>
          <p:nvPr/>
        </p:nvSpPr>
        <p:spPr bwMode="auto">
          <a:xfrm>
            <a:off x="0" y="685800"/>
            <a:ext cx="9144000" cy="1588"/>
          </a:xfrm>
          <a:prstGeom prst="line">
            <a:avLst/>
          </a:prstGeom>
          <a:noFill/>
          <a:ln w="1908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5843" name="Text Box 3"/>
          <p:cNvSpPr txBox="1">
            <a:spLocks noChangeArrowheads="1"/>
          </p:cNvSpPr>
          <p:nvPr/>
        </p:nvSpPr>
        <p:spPr bwMode="auto">
          <a:xfrm>
            <a:off x="8837613" y="6565900"/>
            <a:ext cx="230187"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lgn="r">
              <a:buClrTx/>
              <a:buFontTx/>
              <a:buNone/>
              <a:defRPr/>
            </a:pPr>
            <a:fld id="{F819E346-A17B-1F4A-8978-662B5CDA45F4}" type="slidenum">
              <a:rPr lang="en-US" sz="1000" smtClean="0">
                <a:solidFill>
                  <a:srgbClr val="FFFFFF"/>
                </a:solidFill>
                <a:latin typeface="Arial" charset="0"/>
                <a:cs typeface="Arial" charset="0"/>
              </a:rPr>
              <a:pPr algn="r">
                <a:buClrTx/>
                <a:buFontTx/>
                <a:buNone/>
                <a:defRPr/>
              </a:pPr>
              <a:t>2</a:t>
            </a:fld>
            <a:endParaRPr lang="en-US" sz="1000" smtClean="0">
              <a:solidFill>
                <a:srgbClr val="FFFFFF"/>
              </a:solidFill>
              <a:latin typeface="Arial" charset="0"/>
              <a:cs typeface="Arial" charset="0"/>
            </a:endParaRPr>
          </a:p>
        </p:txBody>
      </p:sp>
      <p:sp>
        <p:nvSpPr>
          <p:cNvPr id="35844" name="Text Box 4"/>
          <p:cNvSpPr txBox="1">
            <a:spLocks noChangeArrowheads="1"/>
          </p:cNvSpPr>
          <p:nvPr/>
        </p:nvSpPr>
        <p:spPr bwMode="auto">
          <a:xfrm>
            <a:off x="0" y="0"/>
            <a:ext cx="9144000"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60" tIns="38160" rIns="38160" bIns="3816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buClrTx/>
              <a:buFontTx/>
              <a:buNone/>
              <a:defRPr/>
            </a:pPr>
            <a:r>
              <a:rPr lang="en-US" sz="3200" b="1" smtClean="0">
                <a:solidFill>
                  <a:srgbClr val="B8CCE4"/>
                </a:solidFill>
                <a:latin typeface="Arial" charset="0"/>
                <a:ea typeface="ヒラギノ角ゴ ProN W6" charset="0"/>
                <a:cs typeface="ヒラギノ角ゴ ProN W6" charset="0"/>
              </a:rPr>
              <a:t>Wave Observations</a:t>
            </a:r>
          </a:p>
        </p:txBody>
      </p:sp>
      <p:pic>
        <p:nvPicPr>
          <p:cNvPr id="358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8388" y="1371600"/>
            <a:ext cx="4173537" cy="3113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6" name="Text Box 6"/>
          <p:cNvSpPr txBox="1">
            <a:spLocks noChangeArrowheads="1"/>
          </p:cNvSpPr>
          <p:nvPr/>
        </p:nvSpPr>
        <p:spPr bwMode="auto">
          <a:xfrm>
            <a:off x="92075" y="822325"/>
            <a:ext cx="5276850"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200">
                <a:solidFill>
                  <a:srgbClr val="000000"/>
                </a:solidFill>
                <a:latin typeface="Gill Sans" charset="0"/>
                <a:ea typeface="ヒラギノ角ゴ ProN W3" charset="0"/>
                <a:cs typeface="ヒラギノ角ゴ ProN W3" charset="0"/>
              </a:defRPr>
            </a:lvl9pPr>
          </a:lstStyle>
          <a:p>
            <a:pPr algn="l">
              <a:buClrTx/>
              <a:buFontTx/>
              <a:buNone/>
              <a:defRPr/>
            </a:pPr>
            <a:r>
              <a:rPr lang="en-US" sz="3200" dirty="0" smtClean="0">
                <a:solidFill>
                  <a:srgbClr val="FFFFFF"/>
                </a:solidFill>
                <a:latin typeface="Times New Roman" charset="0"/>
              </a:rPr>
              <a:t>Majuro deployment</a:t>
            </a:r>
          </a:p>
        </p:txBody>
      </p:sp>
      <p:pic>
        <p:nvPicPr>
          <p:cNvPr id="358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8" y="2925763"/>
            <a:ext cx="4357687" cy="310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44873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3 at 9.27.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2703"/>
            <a:ext cx="9144000" cy="5264440"/>
          </a:xfrm>
          <a:prstGeom prst="rect">
            <a:avLst/>
          </a:prstGeom>
        </p:spPr>
      </p:pic>
      <p:pic>
        <p:nvPicPr>
          <p:cNvPr id="5" name="Picture 4" descr="Screen Shot 2012-10-25 at 12.22.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15240"/>
          </a:xfrm>
          <a:prstGeom prst="rect">
            <a:avLst/>
          </a:prstGeom>
        </p:spPr>
      </p:pic>
    </p:spTree>
    <p:extLst>
      <p:ext uri="{BB962C8B-B14F-4D97-AF65-F5344CB8AC3E}">
        <p14:creationId xmlns:p14="http://schemas.microsoft.com/office/powerpoint/2010/main" val="26689339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853617"/>
            <a:ext cx="6400800" cy="1151770"/>
          </a:xfrm>
        </p:spPr>
        <p:txBody>
          <a:bodyPr>
            <a:normAutofit/>
          </a:bodyPr>
          <a:lstStyle/>
          <a:p>
            <a:r>
              <a:rPr lang="en-US" sz="2000" dirty="0" err="1" smtClean="0">
                <a:solidFill>
                  <a:srgbClr val="FFFF00"/>
                </a:solidFill>
              </a:rPr>
              <a:t>Melissa.Iwamoto@hawaii.edu</a:t>
            </a:r>
            <a:endParaRPr lang="en-US" sz="2000" dirty="0" smtClean="0">
              <a:solidFill>
                <a:srgbClr val="FFFF00"/>
              </a:solidFill>
            </a:endParaRPr>
          </a:p>
          <a:p>
            <a:endParaRPr lang="en-US" sz="2000" dirty="0" smtClean="0">
              <a:solidFill>
                <a:srgbClr val="FFFF00"/>
              </a:solidFill>
            </a:endParaRPr>
          </a:p>
          <a:p>
            <a:r>
              <a:rPr lang="en-US" sz="2000" dirty="0" err="1" smtClean="0">
                <a:solidFill>
                  <a:srgbClr val="FFFF00"/>
                </a:solidFill>
              </a:rPr>
              <a:t>www.pacioos.org</a:t>
            </a:r>
            <a:endParaRPr lang="en-US" sz="2000" dirty="0" smtClean="0">
              <a:solidFill>
                <a:srgbClr val="FFFF00"/>
              </a:solidFill>
            </a:endParaRPr>
          </a:p>
          <a:p>
            <a:endParaRPr lang="en-US" sz="2000" dirty="0"/>
          </a:p>
        </p:txBody>
      </p:sp>
      <p:pic>
        <p:nvPicPr>
          <p:cNvPr id="8" name="Content Placeholder 8" descr="DSCN0567.JPG"/>
          <p:cNvPicPr>
            <a:picLocks noChangeAspect="1"/>
          </p:cNvPicPr>
          <p:nvPr/>
        </p:nvPicPr>
        <p:blipFill>
          <a:blip r:embed="rId3" cstate="print">
            <a:extLst>
              <a:ext uri="{28A0092B-C50C-407E-A947-70E740481C1C}">
                <a14:useLocalDpi xmlns:a14="http://schemas.microsoft.com/office/drawing/2010/main" val="0"/>
              </a:ext>
            </a:extLst>
          </a:blip>
          <a:srcRect t="13995" b="13995"/>
          <a:stretch>
            <a:fillRect/>
          </a:stretch>
        </p:blipFill>
        <p:spPr>
          <a:xfrm>
            <a:off x="0" y="5092104"/>
            <a:ext cx="3269748" cy="1765896"/>
          </a:xfrm>
          <a:prstGeom prst="rect">
            <a:avLst/>
          </a:prstGeom>
        </p:spPr>
      </p:pic>
      <p:pic>
        <p:nvPicPr>
          <p:cNvPr id="9" name="Picture 8"/>
          <p:cNvPicPr>
            <a:picLocks noChangeAspect="1"/>
          </p:cNvPicPr>
          <p:nvPr/>
        </p:nvPicPr>
        <p:blipFill>
          <a:blip r:embed="rId4"/>
          <a:stretch>
            <a:fillRect/>
          </a:stretch>
        </p:blipFill>
        <p:spPr>
          <a:xfrm>
            <a:off x="3292761" y="5092104"/>
            <a:ext cx="2519664" cy="1795016"/>
          </a:xfrm>
          <a:prstGeom prst="rect">
            <a:avLst/>
          </a:prstGeom>
        </p:spPr>
      </p:pic>
      <p:pic>
        <p:nvPicPr>
          <p:cNvPr id="10" name="Content Placeholder 6"/>
          <p:cNvPicPr>
            <a:picLocks noChangeAspect="1"/>
          </p:cNvPicPr>
          <p:nvPr/>
        </p:nvPicPr>
        <p:blipFill>
          <a:blip r:embed="rId5"/>
          <a:srcRect t="15112" b="15112"/>
          <a:stretch>
            <a:fillRect/>
          </a:stretch>
        </p:blipFill>
        <p:spPr>
          <a:xfrm>
            <a:off x="5812425" y="5058713"/>
            <a:ext cx="3331575" cy="1799287"/>
          </a:xfrm>
          <a:prstGeom prst="rect">
            <a:avLst/>
          </a:prstGeom>
        </p:spPr>
      </p:pic>
      <p:sp>
        <p:nvSpPr>
          <p:cNvPr id="2" name="TextBox 1"/>
          <p:cNvSpPr txBox="1"/>
          <p:nvPr/>
        </p:nvSpPr>
        <p:spPr>
          <a:xfrm>
            <a:off x="309772" y="1734828"/>
            <a:ext cx="8611584" cy="584776"/>
          </a:xfrm>
          <a:prstGeom prst="rect">
            <a:avLst/>
          </a:prstGeom>
          <a:noFill/>
        </p:spPr>
        <p:txBody>
          <a:bodyPr wrap="square" rtlCol="0">
            <a:spAutoFit/>
          </a:bodyPr>
          <a:lstStyle/>
          <a:p>
            <a:pPr algn="ctr"/>
            <a:r>
              <a:rPr lang="en-US" sz="3200" dirty="0" err="1" smtClean="0"/>
              <a:t>Mahalo</a:t>
            </a:r>
            <a:endParaRPr lang="en-US" sz="3200" i="1" dirty="0"/>
          </a:p>
        </p:txBody>
      </p:sp>
      <p:pic>
        <p:nvPicPr>
          <p:cNvPr id="4" name="Picture 3" descr="Screen Shot 2012-10-25 at 12.22.3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915240"/>
          </a:xfrm>
          <a:prstGeom prst="rect">
            <a:avLst/>
          </a:prstGeom>
        </p:spPr>
      </p:pic>
      <p:cxnSp>
        <p:nvCxnSpPr>
          <p:cNvPr id="14" name="Straight Connector 13"/>
          <p:cNvCxnSpPr/>
          <p:nvPr/>
        </p:nvCxnSpPr>
        <p:spPr>
          <a:xfrm>
            <a:off x="5812425" y="5073003"/>
            <a:ext cx="0" cy="1814117"/>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264050" y="5073003"/>
            <a:ext cx="0" cy="1814117"/>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5073003"/>
            <a:ext cx="9174764"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0764" y="903030"/>
            <a:ext cx="9174764"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6" descr="schematic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44" y="0"/>
            <a:ext cx="9351963"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7247" y="330018"/>
            <a:ext cx="2626858" cy="646331"/>
          </a:xfrm>
          <a:prstGeom prst="rect">
            <a:avLst/>
          </a:prstGeom>
        </p:spPr>
        <p:txBody>
          <a:bodyPr wrap="square">
            <a:spAutoFit/>
          </a:bodyPr>
          <a:lstStyle/>
          <a:p>
            <a:r>
              <a:rPr lang="en-US" sz="3600" i="1" dirty="0" err="1">
                <a:solidFill>
                  <a:srgbClr val="FFFFFF"/>
                </a:solidFill>
              </a:rPr>
              <a:t>Mahalo</a:t>
            </a:r>
            <a:endParaRPr lang="en-US" sz="3600" dirty="0">
              <a:solidFill>
                <a:srgbClr val="FFFFFF"/>
              </a:solidFill>
            </a:endParaRPr>
          </a:p>
        </p:txBody>
      </p:sp>
      <p:sp>
        <p:nvSpPr>
          <p:cNvPr id="6" name="TextBox 5"/>
          <p:cNvSpPr txBox="1"/>
          <p:nvPr/>
        </p:nvSpPr>
        <p:spPr>
          <a:xfrm>
            <a:off x="0" y="2159183"/>
            <a:ext cx="5679281" cy="523220"/>
          </a:xfrm>
          <a:prstGeom prst="rect">
            <a:avLst/>
          </a:prstGeom>
          <a:noFill/>
        </p:spPr>
        <p:txBody>
          <a:bodyPr wrap="square" rtlCol="0">
            <a:spAutoFit/>
          </a:bodyPr>
          <a:lstStyle/>
          <a:p>
            <a:r>
              <a:rPr lang="en-US" sz="2800" dirty="0" err="1" smtClean="0">
                <a:solidFill>
                  <a:schemeClr val="bg1"/>
                </a:solidFill>
              </a:rPr>
              <a:t>www.pacioos.org</a:t>
            </a:r>
            <a:endParaRPr lang="en-US" sz="2800" dirty="0">
              <a:solidFill>
                <a:schemeClr val="bg1"/>
              </a:solidFill>
            </a:endParaRPr>
          </a:p>
        </p:txBody>
      </p:sp>
    </p:spTree>
    <p:extLst>
      <p:ext uri="{BB962C8B-B14F-4D97-AF65-F5344CB8AC3E}">
        <p14:creationId xmlns:p14="http://schemas.microsoft.com/office/powerpoint/2010/main" val="10414531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 y="0"/>
            <a:ext cx="8718115" cy="6858000"/>
          </a:xfrm>
          <a:prstGeom prst="rect">
            <a:avLst/>
          </a:prstGeom>
        </p:spPr>
      </p:pic>
    </p:spTree>
    <p:extLst>
      <p:ext uri="{BB962C8B-B14F-4D97-AF65-F5344CB8AC3E}">
        <p14:creationId xmlns:p14="http://schemas.microsoft.com/office/powerpoint/2010/main" val="42904938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7800"/>
            <a:ext cx="9144000" cy="6493046"/>
          </a:xfrm>
          <a:prstGeom prst="rect">
            <a:avLst/>
          </a:prstGeom>
        </p:spPr>
      </p:pic>
      <p:sp>
        <p:nvSpPr>
          <p:cNvPr id="2" name="TextBox 1"/>
          <p:cNvSpPr txBox="1"/>
          <p:nvPr/>
        </p:nvSpPr>
        <p:spPr>
          <a:xfrm>
            <a:off x="239607" y="515211"/>
            <a:ext cx="2192403" cy="1754327"/>
          </a:xfrm>
          <a:prstGeom prst="rect">
            <a:avLst/>
          </a:prstGeom>
          <a:solidFill>
            <a:schemeClr val="bg1"/>
          </a:solidFill>
          <a:ln>
            <a:solidFill>
              <a:srgbClr val="C0504D"/>
            </a:solidFill>
          </a:ln>
        </p:spPr>
        <p:txBody>
          <a:bodyPr wrap="square" rtlCol="0">
            <a:spAutoFit/>
          </a:bodyPr>
          <a:lstStyle/>
          <a:p>
            <a:pPr algn="ctr"/>
            <a:r>
              <a:rPr lang="en-US" dirty="0" smtClean="0">
                <a:solidFill>
                  <a:schemeClr val="accent2"/>
                </a:solidFill>
              </a:rPr>
              <a:t>THANK YOU!!</a:t>
            </a:r>
          </a:p>
          <a:p>
            <a:r>
              <a:rPr lang="en-US" dirty="0" smtClean="0"/>
              <a:t>Ken Kramer</a:t>
            </a:r>
          </a:p>
          <a:p>
            <a:r>
              <a:rPr lang="en-US" dirty="0" smtClean="0"/>
              <a:t>Don Hess</a:t>
            </a:r>
          </a:p>
          <a:p>
            <a:r>
              <a:rPr lang="en-US" dirty="0" err="1" smtClean="0"/>
              <a:t>Winson</a:t>
            </a:r>
            <a:r>
              <a:rPr lang="en-US" dirty="0" smtClean="0"/>
              <a:t> </a:t>
            </a:r>
            <a:r>
              <a:rPr lang="en-US" dirty="0" err="1" smtClean="0"/>
              <a:t>Bosin</a:t>
            </a:r>
            <a:endParaRPr lang="en-US" dirty="0" smtClean="0"/>
          </a:p>
          <a:p>
            <a:r>
              <a:rPr lang="en-US" dirty="0" smtClean="0"/>
              <a:t>Reggie White</a:t>
            </a:r>
          </a:p>
          <a:p>
            <a:r>
              <a:rPr lang="en-US" dirty="0" smtClean="0"/>
              <a:t>Johnny Milne</a:t>
            </a:r>
            <a:endParaRPr lang="en-US" dirty="0"/>
          </a:p>
        </p:txBody>
      </p:sp>
    </p:spTree>
    <p:extLst>
      <p:ext uri="{BB962C8B-B14F-4D97-AF65-F5344CB8AC3E}">
        <p14:creationId xmlns:p14="http://schemas.microsoft.com/office/powerpoint/2010/main" val="22729724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25 at 12.22.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5240"/>
          </a:xfrm>
          <a:prstGeom prst="rect">
            <a:avLst/>
          </a:prstGeom>
        </p:spPr>
      </p:pic>
      <p:pic>
        <p:nvPicPr>
          <p:cNvPr id="5" name="Picture 4" descr="Screen Shot 2013-01-30 at 11.50.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8501"/>
            <a:ext cx="9144000" cy="639499"/>
          </a:xfrm>
          <a:prstGeom prst="rect">
            <a:avLst/>
          </a:prstGeom>
        </p:spPr>
      </p:pic>
      <p:pic>
        <p:nvPicPr>
          <p:cNvPr id="6" name="Picture 5"/>
          <p:cNvPicPr>
            <a:picLocks noChangeAspect="1" noChangeArrowheads="1"/>
          </p:cNvPicPr>
          <p:nvPr/>
        </p:nvPicPr>
        <p:blipFill>
          <a:blip r:embed="rId5"/>
          <a:srcRect/>
          <a:stretch>
            <a:fillRect/>
          </a:stretch>
        </p:blipFill>
        <p:spPr bwMode="auto">
          <a:xfrm>
            <a:off x="82831" y="1250462"/>
            <a:ext cx="6900557" cy="4699248"/>
          </a:xfrm>
          <a:prstGeom prst="rect">
            <a:avLst/>
          </a:prstGeom>
          <a:noFill/>
          <a:ln w="12700" cap="rnd">
            <a:noFill/>
            <a:round/>
            <a:headEnd/>
            <a:tailEnd/>
          </a:ln>
        </p:spPr>
      </p:pic>
      <p:sp>
        <p:nvSpPr>
          <p:cNvPr id="7" name="TextBox 6"/>
          <p:cNvSpPr txBox="1"/>
          <p:nvPr/>
        </p:nvSpPr>
        <p:spPr>
          <a:xfrm>
            <a:off x="7058547" y="1282646"/>
            <a:ext cx="1937857" cy="3970318"/>
          </a:xfrm>
          <a:prstGeom prst="rect">
            <a:avLst/>
          </a:prstGeom>
          <a:noFill/>
        </p:spPr>
        <p:txBody>
          <a:bodyPr wrap="square" rtlCol="0">
            <a:spAutoFit/>
          </a:bodyPr>
          <a:lstStyle/>
          <a:p>
            <a:r>
              <a:rPr lang="en-US" dirty="0" smtClean="0"/>
              <a:t>Hawaii</a:t>
            </a:r>
          </a:p>
          <a:p>
            <a:r>
              <a:rPr lang="en-US" dirty="0" smtClean="0"/>
              <a:t>American Samoa</a:t>
            </a:r>
          </a:p>
          <a:p>
            <a:r>
              <a:rPr lang="en-US" dirty="0" smtClean="0"/>
              <a:t>N Mariana Islands</a:t>
            </a:r>
          </a:p>
          <a:p>
            <a:r>
              <a:rPr lang="en-US" dirty="0" smtClean="0"/>
              <a:t>Micronesia (FSM)</a:t>
            </a:r>
          </a:p>
          <a:p>
            <a:r>
              <a:rPr lang="en-US" dirty="0" smtClean="0"/>
              <a:t>Guam</a:t>
            </a:r>
          </a:p>
          <a:p>
            <a:r>
              <a:rPr lang="en-US" dirty="0" smtClean="0"/>
              <a:t>Marshall Islands</a:t>
            </a:r>
          </a:p>
          <a:p>
            <a:r>
              <a:rPr lang="en-US" dirty="0" smtClean="0"/>
              <a:t>Palau</a:t>
            </a:r>
          </a:p>
          <a:p>
            <a:r>
              <a:rPr lang="en-US" dirty="0" smtClean="0"/>
              <a:t>Wake Island</a:t>
            </a:r>
          </a:p>
          <a:p>
            <a:r>
              <a:rPr lang="en-US" dirty="0" smtClean="0"/>
              <a:t>Johnston Atol</a:t>
            </a:r>
            <a:r>
              <a:rPr lang="en-US" dirty="0"/>
              <a:t>l</a:t>
            </a:r>
            <a:endParaRPr lang="en-US" dirty="0" smtClean="0"/>
          </a:p>
          <a:p>
            <a:r>
              <a:rPr lang="en-US" dirty="0" smtClean="0"/>
              <a:t>Howland Baker Is</a:t>
            </a:r>
          </a:p>
          <a:p>
            <a:r>
              <a:rPr lang="en-US" dirty="0" smtClean="0"/>
              <a:t>Palmyra Island</a:t>
            </a:r>
          </a:p>
          <a:p>
            <a:r>
              <a:rPr lang="en-US" dirty="0" smtClean="0"/>
              <a:t>Jarvis Island</a:t>
            </a:r>
          </a:p>
          <a:p>
            <a:endParaRPr lang="en-US" dirty="0" smtClean="0"/>
          </a:p>
          <a:p>
            <a:endParaRPr lang="en-US" dirty="0"/>
          </a:p>
        </p:txBody>
      </p:sp>
    </p:spTree>
    <p:extLst>
      <p:ext uri="{BB962C8B-B14F-4D97-AF65-F5344CB8AC3E}">
        <p14:creationId xmlns:p14="http://schemas.microsoft.com/office/powerpoint/2010/main" val="2515371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416" y="216537"/>
            <a:ext cx="7278834" cy="530477"/>
          </a:xfrm>
        </p:spPr>
        <p:txBody>
          <a:bodyPr>
            <a:normAutofit fontScale="90000"/>
          </a:bodyPr>
          <a:lstStyle/>
          <a:p>
            <a:r>
              <a:rPr lang="en-US" dirty="0" err="1" smtClean="0"/>
              <a:t>PacIOOS</a:t>
            </a:r>
            <a:r>
              <a:rPr lang="en-US" dirty="0" smtClean="0"/>
              <a:t> MOA Partners</a:t>
            </a:r>
            <a:endParaRPr lang="en-US" dirty="0"/>
          </a:p>
        </p:txBody>
      </p:sp>
      <p:sp>
        <p:nvSpPr>
          <p:cNvPr id="3" name="Content Placeholder 2"/>
          <p:cNvSpPr>
            <a:spLocks noGrp="1"/>
          </p:cNvSpPr>
          <p:nvPr>
            <p:ph idx="1"/>
          </p:nvPr>
        </p:nvSpPr>
        <p:spPr>
          <a:xfrm>
            <a:off x="1054834" y="1060690"/>
            <a:ext cx="3170104" cy="5488129"/>
          </a:xfrm>
        </p:spPr>
        <p:txBody>
          <a:bodyPr>
            <a:normAutofit fontScale="92500" lnSpcReduction="10000"/>
          </a:bodyPr>
          <a:lstStyle/>
          <a:p>
            <a:pPr marL="0" indent="0">
              <a:buNone/>
            </a:pPr>
            <a:r>
              <a:rPr lang="en-US" sz="1900" b="1" dirty="0" smtClean="0"/>
              <a:t>Hawaii</a:t>
            </a:r>
          </a:p>
          <a:p>
            <a:r>
              <a:rPr lang="en-US" sz="1400" dirty="0" smtClean="0"/>
              <a:t>Liquid Robotics</a:t>
            </a:r>
          </a:p>
          <a:p>
            <a:r>
              <a:rPr lang="en-US" sz="1400" dirty="0" smtClean="0"/>
              <a:t>UH- SOEST</a:t>
            </a:r>
          </a:p>
          <a:p>
            <a:r>
              <a:rPr lang="en-US" sz="1400" dirty="0" smtClean="0"/>
              <a:t>Hawaii Department of Transportation – Harbors</a:t>
            </a:r>
          </a:p>
          <a:p>
            <a:r>
              <a:rPr lang="en-US" sz="1400" dirty="0" smtClean="0"/>
              <a:t>Hawaii Office of Planning </a:t>
            </a:r>
          </a:p>
          <a:p>
            <a:r>
              <a:rPr lang="en-US" sz="1400" dirty="0" smtClean="0"/>
              <a:t>Hawaii Harbors User Group</a:t>
            </a:r>
          </a:p>
          <a:p>
            <a:r>
              <a:rPr lang="en-US" sz="1400" dirty="0" smtClean="0"/>
              <a:t>Marine and Coastal Zone Advocacy Council </a:t>
            </a:r>
          </a:p>
          <a:p>
            <a:r>
              <a:rPr lang="en-US" sz="1400" dirty="0" err="1" smtClean="0"/>
              <a:t>Archinoetics</a:t>
            </a:r>
            <a:r>
              <a:rPr lang="en-US" sz="1400" dirty="0" smtClean="0"/>
              <a:t>, Inc. </a:t>
            </a:r>
          </a:p>
          <a:p>
            <a:r>
              <a:rPr lang="en-US" sz="1400" dirty="0" err="1" smtClean="0"/>
              <a:t>Malama</a:t>
            </a:r>
            <a:r>
              <a:rPr lang="en-US" sz="1400" dirty="0" smtClean="0"/>
              <a:t> </a:t>
            </a:r>
            <a:r>
              <a:rPr lang="en-US" sz="1400" dirty="0" err="1" smtClean="0"/>
              <a:t>Maunalua</a:t>
            </a:r>
            <a:endParaRPr lang="en-US" sz="1400" dirty="0" smtClean="0"/>
          </a:p>
          <a:p>
            <a:r>
              <a:rPr lang="en-US" sz="1400" dirty="0" smtClean="0"/>
              <a:t>Maui Ocean Center</a:t>
            </a:r>
          </a:p>
          <a:p>
            <a:r>
              <a:rPr lang="en-US" sz="1400" dirty="0" smtClean="0"/>
              <a:t>U.S. Coast Guard D-14</a:t>
            </a:r>
          </a:p>
          <a:p>
            <a:r>
              <a:rPr lang="en-US" sz="1400" dirty="0" err="1" smtClean="0"/>
              <a:t>Kohala</a:t>
            </a:r>
            <a:r>
              <a:rPr lang="en-US" sz="1400" dirty="0" smtClean="0"/>
              <a:t> Center</a:t>
            </a:r>
          </a:p>
          <a:p>
            <a:pPr marL="0" indent="0">
              <a:buNone/>
            </a:pPr>
            <a:endParaRPr lang="en-US" sz="1400" dirty="0" smtClean="0"/>
          </a:p>
          <a:p>
            <a:pPr marL="0" indent="0">
              <a:buNone/>
            </a:pPr>
            <a:r>
              <a:rPr lang="en-US" sz="1900" b="1" dirty="0" smtClean="0"/>
              <a:t>Regional</a:t>
            </a:r>
          </a:p>
          <a:p>
            <a:r>
              <a:rPr lang="en-US" sz="1400" dirty="0" smtClean="0"/>
              <a:t>NOAA – PIFSC</a:t>
            </a:r>
          </a:p>
          <a:p>
            <a:r>
              <a:rPr lang="en-US" sz="1400" dirty="0" smtClean="0"/>
              <a:t>WPR Fishery Management Council</a:t>
            </a:r>
          </a:p>
          <a:p>
            <a:r>
              <a:rPr lang="en-US" sz="1400" dirty="0" smtClean="0"/>
              <a:t>Outrigger Enterprises, Inc. </a:t>
            </a:r>
          </a:p>
          <a:p>
            <a:r>
              <a:rPr lang="en-US" sz="1400" dirty="0" smtClean="0"/>
              <a:t>US Army Corps of Engineers</a:t>
            </a:r>
          </a:p>
          <a:p>
            <a:r>
              <a:rPr lang="en-US" sz="1400" dirty="0" smtClean="0"/>
              <a:t>SAIC</a:t>
            </a:r>
          </a:p>
          <a:p>
            <a:r>
              <a:rPr lang="en-US" sz="1400" dirty="0" smtClean="0"/>
              <a:t>CODAR Ocean Sensors</a:t>
            </a:r>
          </a:p>
          <a:p>
            <a:r>
              <a:rPr lang="en-US" sz="1400" dirty="0" smtClean="0"/>
              <a:t>U.S. Pacific Command</a:t>
            </a:r>
          </a:p>
          <a:p>
            <a:r>
              <a:rPr lang="en-US" sz="1400" dirty="0" smtClean="0"/>
              <a:t>Pacific Disaster Center</a:t>
            </a:r>
          </a:p>
          <a:p>
            <a:endParaRPr lang="en-US" sz="1400" dirty="0" smtClean="0"/>
          </a:p>
          <a:p>
            <a:pPr marL="0" indent="0">
              <a:buNone/>
            </a:pPr>
            <a:endParaRPr lang="en-US" sz="1400" dirty="0"/>
          </a:p>
        </p:txBody>
      </p:sp>
      <p:sp>
        <p:nvSpPr>
          <p:cNvPr id="4" name="Content Placeholder 2"/>
          <p:cNvSpPr txBox="1">
            <a:spLocks/>
          </p:cNvSpPr>
          <p:nvPr/>
        </p:nvSpPr>
        <p:spPr>
          <a:xfrm>
            <a:off x="4693429" y="1060228"/>
            <a:ext cx="3432726" cy="548812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smtClean="0">
                <a:solidFill>
                  <a:srgbClr val="3366FF"/>
                </a:solidFill>
              </a:rPr>
              <a:t>Republic of the Marshall Islands</a:t>
            </a:r>
          </a:p>
          <a:p>
            <a:r>
              <a:rPr lang="en-US" sz="1300" dirty="0" smtClean="0">
                <a:solidFill>
                  <a:srgbClr val="3366FF"/>
                </a:solidFill>
              </a:rPr>
              <a:t>College of the Marshall Islands</a:t>
            </a:r>
          </a:p>
          <a:p>
            <a:pPr marL="0" indent="0">
              <a:buNone/>
            </a:pPr>
            <a:endParaRPr lang="en-US" sz="1400" dirty="0"/>
          </a:p>
          <a:p>
            <a:pPr marL="0" indent="0">
              <a:buNone/>
            </a:pPr>
            <a:r>
              <a:rPr lang="en-US" sz="1800" b="1" dirty="0" smtClean="0"/>
              <a:t>Federated States of Micronesia</a:t>
            </a:r>
          </a:p>
          <a:p>
            <a:r>
              <a:rPr lang="en-US" sz="1300" dirty="0" smtClean="0"/>
              <a:t>College of Micronesia</a:t>
            </a:r>
          </a:p>
          <a:p>
            <a:pPr marL="0" indent="0">
              <a:buNone/>
            </a:pPr>
            <a:endParaRPr lang="en-US" sz="1400" dirty="0" smtClean="0"/>
          </a:p>
          <a:p>
            <a:pPr marL="0" indent="0">
              <a:buNone/>
            </a:pPr>
            <a:r>
              <a:rPr lang="en-US" sz="1800" b="1" dirty="0" smtClean="0"/>
              <a:t>Palau</a:t>
            </a:r>
          </a:p>
          <a:p>
            <a:r>
              <a:rPr lang="en-US" sz="1300" dirty="0" smtClean="0"/>
              <a:t>Palau International Coral Reef Center</a:t>
            </a:r>
          </a:p>
          <a:p>
            <a:r>
              <a:rPr lang="en-US" sz="1300" dirty="0" smtClean="0"/>
              <a:t>Coral Reef Research Foundation</a:t>
            </a:r>
          </a:p>
          <a:p>
            <a:endParaRPr lang="en-US" sz="1400" dirty="0"/>
          </a:p>
          <a:p>
            <a:pPr marL="0" indent="0">
              <a:buNone/>
            </a:pPr>
            <a:r>
              <a:rPr lang="en-US" sz="1800" b="1" dirty="0" smtClean="0"/>
              <a:t>American Samoa</a:t>
            </a:r>
          </a:p>
          <a:p>
            <a:r>
              <a:rPr lang="en-US" sz="1300" dirty="0" smtClean="0"/>
              <a:t>American Samoa EPA</a:t>
            </a:r>
          </a:p>
          <a:p>
            <a:r>
              <a:rPr lang="en-US" sz="1300" dirty="0" smtClean="0"/>
              <a:t>Department of Marine and Wildlife Resources</a:t>
            </a:r>
          </a:p>
          <a:p>
            <a:endParaRPr lang="en-US" sz="1200" dirty="0"/>
          </a:p>
          <a:p>
            <a:pPr marL="0" indent="0">
              <a:buNone/>
            </a:pPr>
            <a:r>
              <a:rPr lang="en-US" sz="1800" b="1" dirty="0" smtClean="0"/>
              <a:t>Guam</a:t>
            </a:r>
          </a:p>
          <a:p>
            <a:r>
              <a:rPr lang="en-US" sz="1300" dirty="0" smtClean="0"/>
              <a:t>Guam, Office of the Governor</a:t>
            </a:r>
          </a:p>
          <a:p>
            <a:r>
              <a:rPr lang="en-US" sz="1300" dirty="0" smtClean="0"/>
              <a:t>University of Guam Sea Grant</a:t>
            </a:r>
          </a:p>
          <a:p>
            <a:endParaRPr lang="en-US" sz="1400" dirty="0"/>
          </a:p>
          <a:p>
            <a:pPr marL="0" indent="0">
              <a:buNone/>
            </a:pPr>
            <a:r>
              <a:rPr lang="en-US" sz="1800" b="1" dirty="0" smtClean="0"/>
              <a:t>CNMI</a:t>
            </a:r>
          </a:p>
          <a:p>
            <a:r>
              <a:rPr lang="en-US" sz="1300" dirty="0" smtClean="0"/>
              <a:t>CNMI, Office of the Governor</a:t>
            </a:r>
          </a:p>
          <a:p>
            <a:r>
              <a:rPr lang="en-US" sz="1300" dirty="0" smtClean="0"/>
              <a:t>Pacific Marine Resources Institute</a:t>
            </a:r>
            <a:endParaRPr lang="en-US" sz="1300" dirty="0"/>
          </a:p>
          <a:p>
            <a:pPr marL="0" indent="0">
              <a:buNone/>
            </a:pPr>
            <a:endParaRPr lang="en-US" sz="1400" dirty="0" smtClean="0"/>
          </a:p>
          <a:p>
            <a:endParaRPr lang="en-US" sz="1400" dirty="0" smtClean="0"/>
          </a:p>
          <a:p>
            <a:pPr marL="0" indent="0">
              <a:buFont typeface="Arial"/>
              <a:buNone/>
            </a:pPr>
            <a:endParaRPr lang="en-US" sz="1400" dirty="0"/>
          </a:p>
        </p:txBody>
      </p:sp>
    </p:spTree>
    <p:extLst>
      <p:ext uri="{BB962C8B-B14F-4D97-AF65-F5344CB8AC3E}">
        <p14:creationId xmlns:p14="http://schemas.microsoft.com/office/powerpoint/2010/main" val="16798582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PacIOOS</a:t>
            </a:r>
            <a:r>
              <a:rPr lang="en-US" sz="3200" dirty="0" smtClean="0"/>
              <a:t> Council Members</a:t>
            </a:r>
            <a:endParaRPr lang="en-US" sz="3200" dirty="0"/>
          </a:p>
        </p:txBody>
      </p:sp>
      <p:sp>
        <p:nvSpPr>
          <p:cNvPr id="3" name="Content Placeholder 2"/>
          <p:cNvSpPr>
            <a:spLocks noGrp="1"/>
          </p:cNvSpPr>
          <p:nvPr>
            <p:ph idx="1"/>
          </p:nvPr>
        </p:nvSpPr>
        <p:spPr>
          <a:xfrm>
            <a:off x="457200" y="1600200"/>
            <a:ext cx="8229600" cy="4649814"/>
          </a:xfrm>
        </p:spPr>
        <p:txBody>
          <a:bodyPr>
            <a:normAutofit fontScale="92500" lnSpcReduction="10000"/>
          </a:bodyPr>
          <a:lstStyle/>
          <a:p>
            <a:r>
              <a:rPr lang="en-US" sz="1600" dirty="0" smtClean="0"/>
              <a:t>Mr. Chris Ostrander,  UH </a:t>
            </a:r>
            <a:r>
              <a:rPr lang="en-US" sz="1600" dirty="0" err="1" smtClean="0"/>
              <a:t>Manoa</a:t>
            </a:r>
            <a:r>
              <a:rPr lang="en-US" sz="1600" dirty="0" smtClean="0"/>
              <a:t> – SOEST</a:t>
            </a:r>
          </a:p>
          <a:p>
            <a:r>
              <a:rPr lang="en-US" sz="1600" dirty="0" smtClean="0"/>
              <a:t>Mr. Jesse </a:t>
            </a:r>
            <a:r>
              <a:rPr lang="en-US" sz="1600" dirty="0" err="1" smtClean="0"/>
              <a:t>Souki</a:t>
            </a:r>
            <a:r>
              <a:rPr lang="en-US" sz="1600" dirty="0" smtClean="0"/>
              <a:t>,  State of Hawaii Office of Planning</a:t>
            </a:r>
          </a:p>
          <a:p>
            <a:r>
              <a:rPr lang="en-US" sz="1600" dirty="0" smtClean="0"/>
              <a:t>Mr. Davis Yogi, State of Hawaii Department of Transportation, Harbors Division</a:t>
            </a:r>
          </a:p>
          <a:p>
            <a:r>
              <a:rPr lang="en-US" sz="1600" dirty="0" smtClean="0"/>
              <a:t>Ms. Donna Brown, Marine and Coastal Zone Advocacy Council</a:t>
            </a:r>
          </a:p>
          <a:p>
            <a:r>
              <a:rPr lang="en-US" sz="1600" dirty="0" smtClean="0"/>
              <a:t>Dr. Kyle </a:t>
            </a:r>
            <a:r>
              <a:rPr lang="en-US" sz="1600" dirty="0" err="1" smtClean="0"/>
              <a:t>VanderLugt</a:t>
            </a:r>
            <a:r>
              <a:rPr lang="en-US" sz="1600" dirty="0" smtClean="0"/>
              <a:t>, Liquid Robotics</a:t>
            </a:r>
          </a:p>
          <a:p>
            <a:r>
              <a:rPr lang="en-US" sz="1600" dirty="0" smtClean="0"/>
              <a:t>Mr. Gary North, Hawaii Harbors User Group</a:t>
            </a:r>
          </a:p>
          <a:p>
            <a:r>
              <a:rPr lang="en-US" sz="1600" dirty="0" smtClean="0"/>
              <a:t>Dr. John Joyner, Governors Office, CNMI</a:t>
            </a:r>
          </a:p>
          <a:p>
            <a:r>
              <a:rPr lang="en-US" sz="1600" dirty="0" smtClean="0"/>
              <a:t>Dr. Ruth </a:t>
            </a:r>
            <a:r>
              <a:rPr lang="en-US" sz="1600" dirty="0" err="1" smtClean="0"/>
              <a:t>Matagi-Tofiga</a:t>
            </a:r>
            <a:r>
              <a:rPr lang="en-US" sz="1600" dirty="0" smtClean="0"/>
              <a:t>, American Samoa </a:t>
            </a:r>
            <a:r>
              <a:rPr lang="en-US" sz="1600" dirty="0" err="1" smtClean="0"/>
              <a:t>Dept</a:t>
            </a:r>
            <a:r>
              <a:rPr lang="en-US" sz="1600" dirty="0" smtClean="0"/>
              <a:t> of Marine and Wildlife Resources</a:t>
            </a:r>
          </a:p>
          <a:p>
            <a:r>
              <a:rPr lang="en-US" sz="1600" dirty="0" smtClean="0"/>
              <a:t>Dr. Rusty </a:t>
            </a:r>
            <a:r>
              <a:rPr lang="en-US" sz="1600" dirty="0" err="1" smtClean="0"/>
              <a:t>Brainard</a:t>
            </a:r>
            <a:r>
              <a:rPr lang="en-US" sz="1600" dirty="0" smtClean="0"/>
              <a:t>, NOAA PIFSC</a:t>
            </a:r>
          </a:p>
          <a:p>
            <a:r>
              <a:rPr lang="en-US" sz="1600" dirty="0" smtClean="0"/>
              <a:t>Mr. McGrew Rice, WPR Fisheries Management Council</a:t>
            </a:r>
          </a:p>
          <a:p>
            <a:r>
              <a:rPr lang="en-US" sz="1600" dirty="0" smtClean="0"/>
              <a:t>Mr. Todd Barnes, USACE, Honolulu</a:t>
            </a:r>
          </a:p>
          <a:p>
            <a:r>
              <a:rPr lang="en-US" sz="1600" dirty="0" smtClean="0"/>
              <a:t>Dr. Chuck Kelley, Outrigger Enterprises</a:t>
            </a:r>
          </a:p>
          <a:p>
            <a:r>
              <a:rPr lang="en-US" sz="1600" dirty="0" smtClean="0"/>
              <a:t>CDR Joyce Blanchard, U.S. Navy Pacific Fleet</a:t>
            </a:r>
          </a:p>
          <a:p>
            <a:r>
              <a:rPr lang="en-US" sz="1600" dirty="0" smtClean="0">
                <a:solidFill>
                  <a:srgbClr val="3366FF"/>
                </a:solidFill>
              </a:rPr>
              <a:t>Mr. Don Hess, College of the Marshall Islands</a:t>
            </a:r>
          </a:p>
          <a:p>
            <a:r>
              <a:rPr lang="en-US" sz="1600" dirty="0" smtClean="0"/>
              <a:t>Dr. </a:t>
            </a:r>
            <a:r>
              <a:rPr lang="en-US" sz="1600" dirty="0" err="1" smtClean="0"/>
              <a:t>Yim</a:t>
            </a:r>
            <a:r>
              <a:rPr lang="en-US" sz="1600" dirty="0" smtClean="0"/>
              <a:t> </a:t>
            </a:r>
            <a:r>
              <a:rPr lang="en-US" sz="1600" dirty="0" err="1" smtClean="0"/>
              <a:t>Golbuu</a:t>
            </a:r>
            <a:r>
              <a:rPr lang="en-US" sz="1600" dirty="0" smtClean="0"/>
              <a:t>, Palau International Coral Reef Center</a:t>
            </a:r>
          </a:p>
          <a:p>
            <a:r>
              <a:rPr lang="en-US" sz="1600" dirty="0" smtClean="0"/>
              <a:t>Mr. Brian Lynch, College of Micronesia</a:t>
            </a:r>
          </a:p>
          <a:p>
            <a:r>
              <a:rPr lang="en-US" sz="1600" dirty="0" smtClean="0"/>
              <a:t>Mr. Joseph </a:t>
            </a:r>
            <a:r>
              <a:rPr lang="en-US" sz="1600" dirty="0" err="1" smtClean="0"/>
              <a:t>Artero</a:t>
            </a:r>
            <a:r>
              <a:rPr lang="en-US" sz="1600" dirty="0" smtClean="0"/>
              <a:t>-Cameron, Guam Department of Chamorro Affairs</a:t>
            </a:r>
          </a:p>
          <a:p>
            <a:r>
              <a:rPr lang="en-US" sz="1600" dirty="0" smtClean="0"/>
              <a:t>Mr. Richard Roberts, US Coast Guard District 14</a:t>
            </a:r>
          </a:p>
          <a:p>
            <a:endParaRPr lang="en-US" sz="1400" dirty="0"/>
          </a:p>
        </p:txBody>
      </p:sp>
    </p:spTree>
    <p:extLst>
      <p:ext uri="{BB962C8B-B14F-4D97-AF65-F5344CB8AC3E}">
        <p14:creationId xmlns:p14="http://schemas.microsoft.com/office/powerpoint/2010/main" val="3982372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a:noFill/>
        </p:spPr>
        <p:txBody>
          <a:bodyPr/>
          <a:lstStyle/>
          <a:p>
            <a:fld id="{875B9196-4827-9747-8452-07A9CA7084BF}" type="slidenum">
              <a:rPr lang="en-US" smtClean="0"/>
              <a:pPr/>
              <a:t>8</a:t>
            </a:fld>
            <a:endParaRPr lang="en-US" smtClean="0"/>
          </a:p>
        </p:txBody>
      </p:sp>
      <p:pic>
        <p:nvPicPr>
          <p:cNvPr id="28675" name="Picture 4"/>
          <p:cNvPicPr>
            <a:picLocks noChangeAspect="1"/>
          </p:cNvPicPr>
          <p:nvPr/>
        </p:nvPicPr>
        <p:blipFill>
          <a:blip r:embed="rId3"/>
          <a:srcRect/>
          <a:stretch>
            <a:fillRect/>
          </a:stretch>
        </p:blipFill>
        <p:spPr bwMode="auto">
          <a:xfrm>
            <a:off x="152400" y="1067533"/>
            <a:ext cx="2133600" cy="2133600"/>
          </a:xfrm>
          <a:prstGeom prst="rect">
            <a:avLst/>
          </a:prstGeom>
          <a:noFill/>
          <a:ln w="9525">
            <a:noFill/>
            <a:miter lim="800000"/>
            <a:headEnd/>
            <a:tailEnd/>
          </a:ln>
        </p:spPr>
      </p:pic>
      <p:pic>
        <p:nvPicPr>
          <p:cNvPr id="28676" name="Picture 5"/>
          <p:cNvPicPr>
            <a:picLocks noChangeAspect="1"/>
          </p:cNvPicPr>
          <p:nvPr/>
        </p:nvPicPr>
        <p:blipFill>
          <a:blip r:embed="rId4"/>
          <a:srcRect/>
          <a:stretch>
            <a:fillRect/>
          </a:stretch>
        </p:blipFill>
        <p:spPr bwMode="auto">
          <a:xfrm>
            <a:off x="1828800" y="1587270"/>
            <a:ext cx="1843088" cy="1227138"/>
          </a:xfrm>
          <a:prstGeom prst="rect">
            <a:avLst/>
          </a:prstGeom>
          <a:noFill/>
          <a:ln w="9525">
            <a:noFill/>
            <a:miter lim="800000"/>
            <a:headEnd/>
            <a:tailEnd/>
          </a:ln>
        </p:spPr>
      </p:pic>
      <p:sp>
        <p:nvSpPr>
          <p:cNvPr id="28677" name="Line 2"/>
          <p:cNvSpPr>
            <a:spLocks noChangeShapeType="1"/>
          </p:cNvSpPr>
          <p:nvPr/>
        </p:nvSpPr>
        <p:spPr bwMode="auto">
          <a:xfrm>
            <a:off x="0" y="685800"/>
            <a:ext cx="9144000" cy="0"/>
          </a:xfrm>
          <a:prstGeom prst="line">
            <a:avLst/>
          </a:prstGeom>
          <a:noFill/>
          <a:ln w="19050">
            <a:solidFill>
              <a:srgbClr val="FFFFFF"/>
            </a:solidFill>
            <a:round/>
            <a:headEnd/>
            <a:tailEnd/>
          </a:ln>
        </p:spPr>
        <p:txBody>
          <a:bodyPr lIns="0" tIns="0" rIns="0" bIns="0">
            <a:prstTxWarp prst="textNoShape">
              <a:avLst/>
            </a:prstTxWarp>
          </a:bodyPr>
          <a:lstStyle/>
          <a:p>
            <a:endParaRPr lang="en-US"/>
          </a:p>
        </p:txBody>
      </p:sp>
      <p:sp>
        <p:nvSpPr>
          <p:cNvPr id="12" name="Rectangle 4"/>
          <p:cNvSpPr txBox="1">
            <a:spLocks noChangeArrowheads="1"/>
          </p:cNvSpPr>
          <p:nvPr/>
        </p:nvSpPr>
        <p:spPr bwMode="auto">
          <a:xfrm>
            <a:off x="0" y="0"/>
            <a:ext cx="9144000" cy="749300"/>
          </a:xfrm>
          <a:prstGeom prst="rect">
            <a:avLst/>
          </a:prstGeom>
          <a:noFill/>
          <a:ln w="9525">
            <a:noFill/>
            <a:miter lim="800000"/>
            <a:headEnd/>
            <a:tailEnd/>
          </a:ln>
        </p:spPr>
        <p:txBody>
          <a:bodyPr lIns="38100" tIns="38100" rIns="38100" bIns="38100" anchor="ctr">
            <a:prstTxWarp prst="textNoShape">
              <a:avLst/>
            </a:prstTxWarp>
          </a:bodyPr>
          <a:lstStyle/>
          <a:p>
            <a:pPr algn="ctr">
              <a:defRPr/>
            </a:pPr>
            <a:r>
              <a:rPr lang="en-US" sz="3200" kern="0" dirty="0">
                <a:solidFill>
                  <a:srgbClr val="FFFFFF"/>
                </a:solidFill>
                <a:latin typeface="Calibri"/>
                <a:ea typeface="+mj-ea"/>
                <a:cs typeface="Calibri"/>
                <a:sym typeface="Arial" pitchFamily="-1" charset="0"/>
              </a:rPr>
              <a:t>Why Observing Systems?</a:t>
            </a:r>
          </a:p>
        </p:txBody>
      </p:sp>
      <p:pic>
        <p:nvPicPr>
          <p:cNvPr id="28679" name="Picture 18" descr="GEOSS.gif"/>
          <p:cNvPicPr>
            <a:picLocks noChangeAspect="1"/>
          </p:cNvPicPr>
          <p:nvPr/>
        </p:nvPicPr>
        <p:blipFill>
          <a:blip r:embed="rId5"/>
          <a:srcRect/>
          <a:stretch>
            <a:fillRect/>
          </a:stretch>
        </p:blipFill>
        <p:spPr bwMode="auto">
          <a:xfrm>
            <a:off x="0" y="3201133"/>
            <a:ext cx="9144000" cy="3149600"/>
          </a:xfrm>
          <a:prstGeom prst="rect">
            <a:avLst/>
          </a:prstGeom>
          <a:noFill/>
          <a:ln w="9525">
            <a:noFill/>
            <a:miter lim="800000"/>
            <a:headEnd/>
            <a:tailEnd/>
          </a:ln>
        </p:spPr>
      </p:pic>
      <p:pic>
        <p:nvPicPr>
          <p:cNvPr id="28680" name="Picture 16"/>
          <p:cNvPicPr>
            <a:picLocks noChangeAspect="1"/>
          </p:cNvPicPr>
          <p:nvPr/>
        </p:nvPicPr>
        <p:blipFill>
          <a:blip r:embed="rId6"/>
          <a:srcRect/>
          <a:stretch>
            <a:fillRect/>
          </a:stretch>
        </p:blipFill>
        <p:spPr bwMode="auto">
          <a:xfrm>
            <a:off x="3429000" y="1067533"/>
            <a:ext cx="2449513" cy="2133600"/>
          </a:xfrm>
          <a:prstGeom prst="rect">
            <a:avLst/>
          </a:prstGeom>
          <a:noFill/>
          <a:ln w="9525">
            <a:noFill/>
            <a:miter lim="800000"/>
            <a:headEnd/>
            <a:tailEnd/>
          </a:ln>
        </p:spPr>
      </p:pic>
      <p:pic>
        <p:nvPicPr>
          <p:cNvPr id="28681" name="Picture 6"/>
          <p:cNvPicPr>
            <a:picLocks noChangeAspect="1"/>
          </p:cNvPicPr>
          <p:nvPr/>
        </p:nvPicPr>
        <p:blipFill>
          <a:blip r:embed="rId7"/>
          <a:srcRect/>
          <a:stretch>
            <a:fillRect/>
          </a:stretch>
        </p:blipFill>
        <p:spPr bwMode="auto">
          <a:xfrm>
            <a:off x="5181600" y="1585683"/>
            <a:ext cx="1981200" cy="1228725"/>
          </a:xfrm>
          <a:prstGeom prst="rect">
            <a:avLst/>
          </a:prstGeom>
          <a:noFill/>
          <a:ln w="9525">
            <a:noFill/>
            <a:miter lim="800000"/>
            <a:headEnd/>
            <a:tailEnd/>
          </a:ln>
        </p:spPr>
      </p:pic>
      <p:sp>
        <p:nvSpPr>
          <p:cNvPr id="16" name="Rectangle 4"/>
          <p:cNvSpPr txBox="1">
            <a:spLocks noChangeArrowheads="1"/>
          </p:cNvSpPr>
          <p:nvPr/>
        </p:nvSpPr>
        <p:spPr bwMode="auto">
          <a:xfrm>
            <a:off x="0" y="3081316"/>
            <a:ext cx="9144000" cy="749300"/>
          </a:xfrm>
          <a:prstGeom prst="rect">
            <a:avLst/>
          </a:prstGeom>
          <a:noFill/>
          <a:ln w="9525">
            <a:noFill/>
            <a:miter lim="800000"/>
            <a:headEnd/>
            <a:tailEnd/>
          </a:ln>
        </p:spPr>
        <p:txBody>
          <a:bodyPr lIns="38100" tIns="38100" rIns="38100" bIns="38100" anchor="ctr">
            <a:prstTxWarp prst="textNoShape">
              <a:avLst/>
            </a:prstTxWarp>
          </a:bodyPr>
          <a:lstStyle/>
          <a:p>
            <a:pPr algn="ctr">
              <a:defRPr/>
            </a:pPr>
            <a:r>
              <a:rPr lang="en-US" sz="2400" kern="0" dirty="0">
                <a:solidFill>
                  <a:srgbClr val="00006B"/>
                </a:solidFill>
                <a:latin typeface="+mj-lt"/>
                <a:ea typeface="+mj-ea"/>
                <a:cs typeface="+mj-cs"/>
                <a:sym typeface="Arial" pitchFamily="-1" charset="0"/>
              </a:rPr>
              <a:t>Information to address global, societal, complex issues</a:t>
            </a:r>
          </a:p>
        </p:txBody>
      </p:sp>
      <p:pic>
        <p:nvPicPr>
          <p:cNvPr id="20" name="Picture 19"/>
          <p:cNvPicPr>
            <a:picLocks noChangeAspect="1"/>
          </p:cNvPicPr>
          <p:nvPr/>
        </p:nvPicPr>
        <p:blipFill>
          <a:blip r:embed="rId8"/>
          <a:stretch>
            <a:fillRect/>
          </a:stretch>
        </p:blipFill>
        <p:spPr>
          <a:xfrm>
            <a:off x="6649043" y="1302002"/>
            <a:ext cx="2394420" cy="1596280"/>
          </a:xfrm>
          <a:prstGeom prst="rect">
            <a:avLst/>
          </a:prstGeom>
          <a:scene3d>
            <a:camera prst="orthographicFront">
              <a:rot lat="0" lon="10800000" rev="0"/>
            </a:camera>
            <a:lightRig rig="threePt" dir="t"/>
          </a:scene3d>
        </p:spPr>
      </p:pic>
      <p:pic>
        <p:nvPicPr>
          <p:cNvPr id="13" name="Picture 12" descr="Screen Shot 2012-10-25 at 12.22.37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915240"/>
          </a:xfrm>
          <a:prstGeom prst="rect">
            <a:avLst/>
          </a:prstGeom>
        </p:spPr>
      </p:pic>
      <p:pic>
        <p:nvPicPr>
          <p:cNvPr id="14" name="Picture 13" descr="Screen Shot 2013-01-30 at 11.50.32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218501"/>
            <a:ext cx="9144000" cy="639499"/>
          </a:xfrm>
          <a:prstGeom prst="rect">
            <a:avLst/>
          </a:prstGeom>
        </p:spPr>
      </p:pic>
    </p:spTree>
    <p:extLst>
      <p:ext uri="{BB962C8B-B14F-4D97-AF65-F5344CB8AC3E}">
        <p14:creationId xmlns:p14="http://schemas.microsoft.com/office/powerpoint/2010/main" val="1071778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2"/>
          <p:cNvSpPr>
            <a:spLocks noChangeShapeType="1"/>
          </p:cNvSpPr>
          <p:nvPr/>
        </p:nvSpPr>
        <p:spPr bwMode="auto">
          <a:xfrm>
            <a:off x="0" y="685800"/>
            <a:ext cx="9144000" cy="0"/>
          </a:xfrm>
          <a:prstGeom prst="line">
            <a:avLst/>
          </a:prstGeom>
          <a:noFill/>
          <a:ln w="19050">
            <a:solidFill>
              <a:srgbClr val="FFFFFF"/>
            </a:solidFill>
            <a:round/>
            <a:headEnd/>
            <a:tailEnd/>
          </a:ln>
        </p:spPr>
        <p:txBody>
          <a:bodyPr lIns="0" tIns="0" rIns="0" bIns="0">
            <a:prstTxWarp prst="textNoShape">
              <a:avLst/>
            </a:prstTxWarp>
          </a:bodyPr>
          <a:lstStyle/>
          <a:p>
            <a:endParaRPr lang="en-US"/>
          </a:p>
        </p:txBody>
      </p:sp>
      <p:sp>
        <p:nvSpPr>
          <p:cNvPr id="46083" name="Text Box 3"/>
          <p:cNvSpPr txBox="1">
            <a:spLocks noChangeArrowheads="1"/>
          </p:cNvSpPr>
          <p:nvPr/>
        </p:nvSpPr>
        <p:spPr bwMode="auto">
          <a:xfrm>
            <a:off x="8837613" y="6565900"/>
            <a:ext cx="230187" cy="215900"/>
          </a:xfrm>
          <a:prstGeom prst="rect">
            <a:avLst/>
          </a:prstGeom>
          <a:noFill/>
          <a:ln w="9525">
            <a:noFill/>
            <a:miter lim="800000"/>
            <a:headEnd/>
            <a:tailEnd/>
          </a:ln>
        </p:spPr>
        <p:txBody>
          <a:bodyPr wrap="none">
            <a:prstTxWarp prst="textNoShape">
              <a:avLst/>
            </a:prstTxWarp>
          </a:bodyPr>
          <a:lstStyle/>
          <a:p>
            <a:pPr algn="r"/>
            <a:fld id="{3F91D53C-5554-F143-AE4F-27CF9C410B9E}" type="slidenum">
              <a:rPr lang="en-US" sz="1000">
                <a:solidFill>
                  <a:srgbClr val="FFFFFF"/>
                </a:solidFill>
                <a:latin typeface="Arial" pitchFamily="-1" charset="0"/>
                <a:ea typeface="Arial" pitchFamily="-1" charset="0"/>
                <a:cs typeface="Arial" pitchFamily="-1" charset="0"/>
                <a:sym typeface="Arial" pitchFamily="-1" charset="0"/>
              </a:rPr>
              <a:pPr algn="r"/>
              <a:t>9</a:t>
            </a:fld>
            <a:endParaRPr lang="en-US" sz="1000">
              <a:solidFill>
                <a:srgbClr val="FFFFFF"/>
              </a:solidFill>
              <a:latin typeface="Arial" pitchFamily="-1" charset="0"/>
              <a:ea typeface="Arial" pitchFamily="-1" charset="0"/>
              <a:cs typeface="Arial" pitchFamily="-1" charset="0"/>
              <a:sym typeface="Arial" pitchFamily="-1" charset="0"/>
            </a:endParaRPr>
          </a:p>
        </p:txBody>
      </p:sp>
      <p:sp>
        <p:nvSpPr>
          <p:cNvPr id="46084" name="Rectangle 4"/>
          <p:cNvSpPr>
            <a:spLocks noGrp="1" noChangeArrowheads="1"/>
          </p:cNvSpPr>
          <p:nvPr>
            <p:ph type="title"/>
          </p:nvPr>
        </p:nvSpPr>
        <p:spPr>
          <a:xfrm>
            <a:off x="0" y="0"/>
            <a:ext cx="8228013" cy="762000"/>
          </a:xfrm>
        </p:spPr>
        <p:txBody>
          <a:bodyPr/>
          <a:lstStyle/>
          <a:p>
            <a:pPr algn="l" eaLnBrk="1" hangingPunct="1"/>
            <a:r>
              <a:rPr lang="en-US" sz="3600" dirty="0" err="1" smtClean="0">
                <a:solidFill>
                  <a:srgbClr val="FFFFFF"/>
                </a:solidFill>
                <a:latin typeface="Calibri"/>
                <a:cs typeface="Calibri"/>
              </a:rPr>
              <a:t>PacIOOS</a:t>
            </a:r>
            <a:r>
              <a:rPr lang="en-US" sz="3600" dirty="0" smtClean="0">
                <a:solidFill>
                  <a:srgbClr val="FFFFFF"/>
                </a:solidFill>
                <a:latin typeface="Calibri"/>
                <a:cs typeface="Calibri"/>
              </a:rPr>
              <a:t>: Observing the Ocean</a:t>
            </a:r>
          </a:p>
        </p:txBody>
      </p:sp>
      <p:pic>
        <p:nvPicPr>
          <p:cNvPr id="46085" name="Picture 4"/>
          <p:cNvPicPr>
            <a:picLocks noChangeAspect="1" noChangeArrowheads="1"/>
          </p:cNvPicPr>
          <p:nvPr/>
        </p:nvPicPr>
        <p:blipFill>
          <a:blip r:embed="rId3"/>
          <a:srcRect l="3603" t="16743" r="4503" b="3348"/>
          <a:stretch>
            <a:fillRect/>
          </a:stretch>
        </p:blipFill>
        <p:spPr bwMode="auto">
          <a:xfrm>
            <a:off x="5062330" y="685800"/>
            <a:ext cx="4042018" cy="2362200"/>
          </a:xfrm>
          <a:prstGeom prst="rect">
            <a:avLst/>
          </a:prstGeom>
          <a:noFill/>
          <a:ln w="9525">
            <a:noFill/>
            <a:round/>
            <a:headEnd/>
            <a:tailEnd/>
          </a:ln>
        </p:spPr>
      </p:pic>
      <p:pic>
        <p:nvPicPr>
          <p:cNvPr id="8" name="Picture 8"/>
          <p:cNvPicPr>
            <a:picLocks noChangeAspect="1" noChangeArrowheads="1"/>
          </p:cNvPicPr>
          <p:nvPr/>
        </p:nvPicPr>
        <p:blipFill>
          <a:blip r:embed="rId4"/>
          <a:srcRect l="45000" t="14999" r="22499" b="14999"/>
          <a:stretch>
            <a:fillRect/>
          </a:stretch>
        </p:blipFill>
        <p:spPr bwMode="auto">
          <a:xfrm>
            <a:off x="3782967" y="685800"/>
            <a:ext cx="1697037" cy="2743200"/>
          </a:xfrm>
          <a:prstGeom prst="rect">
            <a:avLst/>
          </a:prstGeom>
          <a:noFill/>
          <a:ln w="12700">
            <a:solidFill>
              <a:schemeClr val="tx1"/>
            </a:solidFill>
            <a:round/>
            <a:headEnd/>
            <a:tailEnd/>
          </a:ln>
        </p:spPr>
      </p:pic>
      <p:pic>
        <p:nvPicPr>
          <p:cNvPr id="11" name="Picture 10"/>
          <p:cNvPicPr>
            <a:picLocks noChangeAspect="1"/>
          </p:cNvPicPr>
          <p:nvPr/>
        </p:nvPicPr>
        <p:blipFill>
          <a:blip r:embed="rId5"/>
          <a:srcRect/>
          <a:stretch>
            <a:fillRect/>
          </a:stretch>
        </p:blipFill>
        <p:spPr bwMode="auto">
          <a:xfrm>
            <a:off x="0" y="1176675"/>
            <a:ext cx="4049713" cy="4864100"/>
          </a:xfrm>
          <a:prstGeom prst="rect">
            <a:avLst/>
          </a:prstGeom>
          <a:noFill/>
          <a:ln w="9525">
            <a:noFill/>
            <a:miter lim="800000"/>
            <a:headEnd/>
            <a:tailEnd/>
          </a:ln>
        </p:spPr>
      </p:pic>
      <p:pic>
        <p:nvPicPr>
          <p:cNvPr id="17" name="Picture 28"/>
          <p:cNvPicPr>
            <a:picLocks noChangeAspect="1" noChangeArrowheads="1"/>
          </p:cNvPicPr>
          <p:nvPr/>
        </p:nvPicPr>
        <p:blipFill>
          <a:blip r:embed="rId6"/>
          <a:srcRect/>
          <a:stretch>
            <a:fillRect/>
          </a:stretch>
        </p:blipFill>
        <p:spPr bwMode="auto">
          <a:xfrm>
            <a:off x="3915496" y="3429000"/>
            <a:ext cx="1814513" cy="1814512"/>
          </a:xfrm>
          <a:prstGeom prst="rect">
            <a:avLst/>
          </a:prstGeom>
          <a:noFill/>
          <a:ln w="12700" cap="rnd">
            <a:noFill/>
            <a:round/>
            <a:headEnd/>
            <a:tailEnd/>
          </a:ln>
        </p:spPr>
      </p:pic>
      <p:pic>
        <p:nvPicPr>
          <p:cNvPr id="18" name="Content Placeholder 5" descr="Screen shot 2010-07-28 at 3.50.14 PM.png"/>
          <p:cNvPicPr>
            <a:picLocks noGrp="1" noChangeAspect="1"/>
          </p:cNvPicPr>
          <p:nvPr>
            <p:ph idx="1"/>
          </p:nvPr>
        </p:nvPicPr>
        <p:blipFill>
          <a:blip r:embed="rId7"/>
          <a:srcRect l="-27951" r="-27951"/>
          <a:stretch>
            <a:fillRect/>
          </a:stretch>
        </p:blipFill>
        <p:spPr>
          <a:xfrm>
            <a:off x="6529786" y="5105400"/>
            <a:ext cx="3186113" cy="1752600"/>
          </a:xfrm>
          <a:noFill/>
        </p:spPr>
      </p:pic>
      <p:pic>
        <p:nvPicPr>
          <p:cNvPr id="23" name="Picture 15" descr="SBE 16plus V2 - 03-m3s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4621" y="5117916"/>
            <a:ext cx="2750776" cy="166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descr="NOAA PMEL buoy - David Beales.jpg"/>
          <p:cNvPicPr>
            <a:picLocks noChangeAspect="1"/>
          </p:cNvPicPr>
          <p:nvPr/>
        </p:nvPicPr>
        <p:blipFill>
          <a:blip r:embed="rId9"/>
          <a:srcRect/>
          <a:stretch>
            <a:fillRect/>
          </a:stretch>
        </p:blipFill>
        <p:spPr bwMode="auto">
          <a:xfrm>
            <a:off x="5387214" y="2799295"/>
            <a:ext cx="3717134" cy="2469037"/>
          </a:xfrm>
          <a:prstGeom prst="rect">
            <a:avLst/>
          </a:prstGeom>
          <a:noFill/>
          <a:ln w="9525">
            <a:noFill/>
            <a:miter lim="800000"/>
            <a:headEnd/>
            <a:tailEnd/>
          </a:ln>
        </p:spPr>
      </p:pic>
      <p:pic>
        <p:nvPicPr>
          <p:cNvPr id="25" name="Picture 24" descr="Screen Shot 2012-10-12 at 1.03.13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006" y="915240"/>
            <a:ext cx="3031506" cy="1770238"/>
          </a:xfrm>
          <a:prstGeom prst="rect">
            <a:avLst/>
          </a:prstGeom>
        </p:spPr>
      </p:pic>
      <p:pic>
        <p:nvPicPr>
          <p:cNvPr id="27"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7918" y="3751262"/>
            <a:ext cx="49847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734803"/>
            <a:ext cx="32924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 name="Picture 5"/>
          <p:cNvPicPr>
            <a:picLocks noChangeAspect="1" noChangeArrowheads="1"/>
          </p:cNvPicPr>
          <p:nvPr/>
        </p:nvPicPr>
        <p:blipFill>
          <a:blip r:embed="rId13"/>
          <a:srcRect/>
          <a:stretch>
            <a:fillRect/>
          </a:stretch>
        </p:blipFill>
        <p:spPr bwMode="auto">
          <a:xfrm>
            <a:off x="5062330" y="1973631"/>
            <a:ext cx="2428079" cy="1821922"/>
          </a:xfrm>
          <a:prstGeom prst="rect">
            <a:avLst/>
          </a:prstGeom>
          <a:noFill/>
          <a:ln w="12700" cap="rnd">
            <a:noFill/>
            <a:round/>
            <a:headEnd/>
            <a:tailEnd/>
          </a:ln>
        </p:spPr>
      </p:pic>
      <p:pic>
        <p:nvPicPr>
          <p:cNvPr id="2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70119" y="5668253"/>
            <a:ext cx="1577525" cy="111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 name="Picture 18" descr="Screen Shot 2012-10-25 at 12.22.37 P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915240"/>
          </a:xfrm>
          <a:prstGeom prst="rect">
            <a:avLst/>
          </a:prstGeom>
        </p:spPr>
      </p:pic>
    </p:spTree>
    <p:extLst>
      <p:ext uri="{BB962C8B-B14F-4D97-AF65-F5344CB8AC3E}">
        <p14:creationId xmlns:p14="http://schemas.microsoft.com/office/powerpoint/2010/main" val="13576115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288</TotalTime>
  <Words>1467</Words>
  <Application>Microsoft Macintosh PowerPoint</Application>
  <PresentationFormat>On-screen Show (4:3)</PresentationFormat>
  <Paragraphs>162</Paragraphs>
  <Slides>21</Slides>
  <Notes>15</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PacIOOS MOA Partners</vt:lpstr>
      <vt:lpstr>PacIOOS Council Members</vt:lpstr>
      <vt:lpstr>PowerPoint Presentation</vt:lpstr>
      <vt:lpstr>PacIOOS: Observing the Ocean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Hawaii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Kerkering</dc:creator>
  <cp:lastModifiedBy>Heather Kerkering</cp:lastModifiedBy>
  <cp:revision>22</cp:revision>
  <dcterms:created xsi:type="dcterms:W3CDTF">2013-04-21T02:10:28Z</dcterms:created>
  <dcterms:modified xsi:type="dcterms:W3CDTF">2013-05-16T19:53:52Z</dcterms:modified>
</cp:coreProperties>
</file>